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7"/>
  </p:notesMasterIdLst>
  <p:sldIdLst>
    <p:sldId id="256" r:id="rId2"/>
    <p:sldId id="260" r:id="rId3"/>
    <p:sldId id="261" r:id="rId4"/>
    <p:sldId id="258" r:id="rId5"/>
    <p:sldId id="257" r:id="rId6"/>
    <p:sldId id="262" r:id="rId7"/>
    <p:sldId id="264" r:id="rId8"/>
    <p:sldId id="265" r:id="rId9"/>
    <p:sldId id="298" r:id="rId10"/>
    <p:sldId id="299" r:id="rId11"/>
    <p:sldId id="263" r:id="rId12"/>
    <p:sldId id="266" r:id="rId13"/>
    <p:sldId id="267" r:id="rId14"/>
    <p:sldId id="268" r:id="rId15"/>
    <p:sldId id="272" r:id="rId16"/>
    <p:sldId id="297" r:id="rId17"/>
    <p:sldId id="273" r:id="rId18"/>
    <p:sldId id="259" r:id="rId19"/>
    <p:sldId id="269" r:id="rId20"/>
    <p:sldId id="270" r:id="rId21"/>
    <p:sldId id="281" r:id="rId22"/>
    <p:sldId id="276" r:id="rId23"/>
    <p:sldId id="282" r:id="rId24"/>
    <p:sldId id="283" r:id="rId25"/>
    <p:sldId id="284" r:id="rId26"/>
    <p:sldId id="285" r:id="rId27"/>
    <p:sldId id="286" r:id="rId28"/>
    <p:sldId id="287" r:id="rId29"/>
    <p:sldId id="289" r:id="rId30"/>
    <p:sldId id="294" r:id="rId31"/>
    <p:sldId id="296" r:id="rId32"/>
    <p:sldId id="295" r:id="rId33"/>
    <p:sldId id="288" r:id="rId34"/>
    <p:sldId id="274" r:id="rId35"/>
    <p:sldId id="275"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9C4F4B-3720-4492-9F0A-A16ADC9E1BA5}" type="datetimeFigureOut">
              <a:rPr lang="en-US" smtClean="0"/>
              <a:t>6/12/2016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BB90D3-D54B-4E74-A417-F07CBF14B0B8}" type="slidenum">
              <a:rPr lang="en-US" smtClean="0"/>
              <a:t>‹#›</a:t>
            </a:fld>
            <a:endParaRPr lang="en-US"/>
          </a:p>
        </p:txBody>
      </p:sp>
    </p:spTree>
    <p:extLst>
      <p:ext uri="{BB962C8B-B14F-4D97-AF65-F5344CB8AC3E}">
        <p14:creationId xmlns:p14="http://schemas.microsoft.com/office/powerpoint/2010/main" val="2707950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Exhibit 12-1 shows that strategic plans are expressed through long-run budgets, and operating plans are expressed through short-run budgets. The exhibit shows arrows pointing backward as well as forward. The backward arrows show that budgets can lead to changes in plans and strategies.</a:t>
            </a:r>
            <a:endParaRPr lang="en-US" dirty="0"/>
          </a:p>
        </p:txBody>
      </p:sp>
      <p:sp>
        <p:nvSpPr>
          <p:cNvPr id="4" name="Slide Number Placeholder 3"/>
          <p:cNvSpPr>
            <a:spLocks noGrp="1"/>
          </p:cNvSpPr>
          <p:nvPr>
            <p:ph type="sldNum" sz="quarter" idx="10"/>
          </p:nvPr>
        </p:nvSpPr>
        <p:spPr/>
        <p:txBody>
          <a:bodyPr/>
          <a:lstStyle/>
          <a:p>
            <a:fld id="{F84E6A1E-2C3F-4B3C-87CD-15109BD9383B}" type="slidenum">
              <a:rPr lang="en-US" smtClean="0"/>
              <a:pPr/>
              <a:t>9</a:t>
            </a:fld>
            <a:endParaRPr lang="en-US" dirty="0"/>
          </a:p>
        </p:txBody>
      </p:sp>
    </p:spTree>
    <p:extLst>
      <p:ext uri="{BB962C8B-B14F-4D97-AF65-F5344CB8AC3E}">
        <p14:creationId xmlns:p14="http://schemas.microsoft.com/office/powerpoint/2010/main" val="3286607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3E0E51-379A-4204-BEDA-1D7409CAA863}" type="slidenum">
              <a:rPr lang="en-US"/>
              <a:pPr/>
              <a:t>23</a:t>
            </a:fld>
            <a:endParaRPr lang="en-US"/>
          </a:p>
        </p:txBody>
      </p:sp>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58464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15CC4F-0F1D-4CE7-9BC3-B1E99E8C0A22}" type="slidenum">
              <a:rPr lang="en-US"/>
              <a:pPr/>
              <a:t>24</a:t>
            </a:fld>
            <a:endParaRPr lang="en-US"/>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54424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F3C27C-F293-4A9D-9B0F-34E11D18EAC8}" type="slidenum">
              <a:rPr lang="en-US"/>
              <a:pPr/>
              <a:t>25</a:t>
            </a:fld>
            <a:endParaRPr lang="en-US"/>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47970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CEFEF2-A8B6-4D13-90A8-2354C987BE86}" type="slidenum">
              <a:rPr lang="en-US"/>
              <a:pPr/>
              <a:t>26</a:t>
            </a:fld>
            <a:endParaRPr lang="en-US"/>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172787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ED62C5-41ED-402B-9D0B-20E85534BCAF}" type="slidenum">
              <a:rPr lang="en-US"/>
              <a:pPr/>
              <a:t>27</a:t>
            </a:fld>
            <a:endParaRPr lang="en-US"/>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34189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2DC17A-EDFA-4ABE-85C3-72A9B9C82D61}" type="slidenum">
              <a:rPr lang="en-US"/>
              <a:pPr/>
              <a:t>28</a:t>
            </a:fld>
            <a:endParaRPr lang="en-US"/>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038472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2CC014-9694-4A2D-85DA-DF7B84DBE25C}" type="slidenum">
              <a:rPr lang="en-US"/>
              <a:pPr/>
              <a:t>29</a:t>
            </a:fld>
            <a:endParaRPr lang="en-US"/>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430633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823426-A90B-4DB5-99FE-2DE7D7E45D5E}" type="slidenum">
              <a:rPr lang="en-US"/>
              <a:pPr/>
              <a:t>33</a:t>
            </a:fld>
            <a:endParaRPr lang="en-US"/>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03017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101956-6044-48A8-8362-5E7AB28DAFE9}" type="datetimeFigureOut">
              <a:rPr lang="en-US" smtClean="0"/>
              <a:t>6/12/2016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EF97A-E9A1-4AC3-BAAE-C6B8860E0830}" type="slidenum">
              <a:rPr lang="en-US" smtClean="0"/>
              <a:t>‹#›</a:t>
            </a:fld>
            <a:endParaRPr lang="en-US"/>
          </a:p>
        </p:txBody>
      </p:sp>
    </p:spTree>
    <p:extLst>
      <p:ext uri="{BB962C8B-B14F-4D97-AF65-F5344CB8AC3E}">
        <p14:creationId xmlns:p14="http://schemas.microsoft.com/office/powerpoint/2010/main" val="2690752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101956-6044-48A8-8362-5E7AB28DAFE9}" type="datetimeFigureOut">
              <a:rPr lang="en-US" smtClean="0"/>
              <a:t>6/12/2016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EF97A-E9A1-4AC3-BAAE-C6B8860E0830}" type="slidenum">
              <a:rPr lang="en-US" smtClean="0"/>
              <a:t>‹#›</a:t>
            </a:fld>
            <a:endParaRPr lang="en-US"/>
          </a:p>
        </p:txBody>
      </p:sp>
    </p:spTree>
    <p:extLst>
      <p:ext uri="{BB962C8B-B14F-4D97-AF65-F5344CB8AC3E}">
        <p14:creationId xmlns:p14="http://schemas.microsoft.com/office/powerpoint/2010/main" val="505830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101956-6044-48A8-8362-5E7AB28DAFE9}" type="datetimeFigureOut">
              <a:rPr lang="en-US" smtClean="0"/>
              <a:t>6/12/2016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EF97A-E9A1-4AC3-BAAE-C6B8860E0830}" type="slidenum">
              <a:rPr lang="en-US" smtClean="0"/>
              <a:t>‹#›</a:t>
            </a:fld>
            <a:endParaRPr lang="en-US"/>
          </a:p>
        </p:txBody>
      </p:sp>
    </p:spTree>
    <p:extLst>
      <p:ext uri="{BB962C8B-B14F-4D97-AF65-F5344CB8AC3E}">
        <p14:creationId xmlns:p14="http://schemas.microsoft.com/office/powerpoint/2010/main" val="61263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101956-6044-48A8-8362-5E7AB28DAFE9}" type="datetimeFigureOut">
              <a:rPr lang="en-US" smtClean="0"/>
              <a:t>6/12/2016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EF97A-E9A1-4AC3-BAAE-C6B8860E0830}" type="slidenum">
              <a:rPr lang="en-US" smtClean="0"/>
              <a:t>‹#›</a:t>
            </a:fld>
            <a:endParaRPr lang="en-US"/>
          </a:p>
        </p:txBody>
      </p:sp>
    </p:spTree>
    <p:extLst>
      <p:ext uri="{BB962C8B-B14F-4D97-AF65-F5344CB8AC3E}">
        <p14:creationId xmlns:p14="http://schemas.microsoft.com/office/powerpoint/2010/main" val="3826855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101956-6044-48A8-8362-5E7AB28DAFE9}" type="datetimeFigureOut">
              <a:rPr lang="en-US" smtClean="0"/>
              <a:t>6/12/2016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EF97A-E9A1-4AC3-BAAE-C6B8860E0830}" type="slidenum">
              <a:rPr lang="en-US" smtClean="0"/>
              <a:t>‹#›</a:t>
            </a:fld>
            <a:endParaRPr lang="en-US"/>
          </a:p>
        </p:txBody>
      </p:sp>
    </p:spTree>
    <p:extLst>
      <p:ext uri="{BB962C8B-B14F-4D97-AF65-F5344CB8AC3E}">
        <p14:creationId xmlns:p14="http://schemas.microsoft.com/office/powerpoint/2010/main" val="716524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101956-6044-48A8-8362-5E7AB28DAFE9}" type="datetimeFigureOut">
              <a:rPr lang="en-US" smtClean="0"/>
              <a:t>6/12/2016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BEF97A-E9A1-4AC3-BAAE-C6B8860E0830}" type="slidenum">
              <a:rPr lang="en-US" smtClean="0"/>
              <a:t>‹#›</a:t>
            </a:fld>
            <a:endParaRPr lang="en-US"/>
          </a:p>
        </p:txBody>
      </p:sp>
    </p:spTree>
    <p:extLst>
      <p:ext uri="{BB962C8B-B14F-4D97-AF65-F5344CB8AC3E}">
        <p14:creationId xmlns:p14="http://schemas.microsoft.com/office/powerpoint/2010/main" val="3560219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101956-6044-48A8-8362-5E7AB28DAFE9}" type="datetimeFigureOut">
              <a:rPr lang="en-US" smtClean="0"/>
              <a:t>6/12/2016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BEF97A-E9A1-4AC3-BAAE-C6B8860E0830}" type="slidenum">
              <a:rPr lang="en-US" smtClean="0"/>
              <a:t>‹#›</a:t>
            </a:fld>
            <a:endParaRPr lang="en-US"/>
          </a:p>
        </p:txBody>
      </p:sp>
    </p:spTree>
    <p:extLst>
      <p:ext uri="{BB962C8B-B14F-4D97-AF65-F5344CB8AC3E}">
        <p14:creationId xmlns:p14="http://schemas.microsoft.com/office/powerpoint/2010/main" val="653661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101956-6044-48A8-8362-5E7AB28DAFE9}" type="datetimeFigureOut">
              <a:rPr lang="en-US" smtClean="0"/>
              <a:t>6/12/2016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BEF97A-E9A1-4AC3-BAAE-C6B8860E0830}" type="slidenum">
              <a:rPr lang="en-US" smtClean="0"/>
              <a:t>‹#›</a:t>
            </a:fld>
            <a:endParaRPr lang="en-US"/>
          </a:p>
        </p:txBody>
      </p:sp>
    </p:spTree>
    <p:extLst>
      <p:ext uri="{BB962C8B-B14F-4D97-AF65-F5344CB8AC3E}">
        <p14:creationId xmlns:p14="http://schemas.microsoft.com/office/powerpoint/2010/main" val="557102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101956-6044-48A8-8362-5E7AB28DAFE9}" type="datetimeFigureOut">
              <a:rPr lang="en-US" smtClean="0"/>
              <a:t>6/12/2016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BEF97A-E9A1-4AC3-BAAE-C6B8860E0830}" type="slidenum">
              <a:rPr lang="en-US" smtClean="0"/>
              <a:t>‹#›</a:t>
            </a:fld>
            <a:endParaRPr lang="en-US"/>
          </a:p>
        </p:txBody>
      </p:sp>
    </p:spTree>
    <p:extLst>
      <p:ext uri="{BB962C8B-B14F-4D97-AF65-F5344CB8AC3E}">
        <p14:creationId xmlns:p14="http://schemas.microsoft.com/office/powerpoint/2010/main" val="971984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101956-6044-48A8-8362-5E7AB28DAFE9}" type="datetimeFigureOut">
              <a:rPr lang="en-US" smtClean="0"/>
              <a:t>6/12/2016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BEF97A-E9A1-4AC3-BAAE-C6B8860E0830}" type="slidenum">
              <a:rPr lang="en-US" smtClean="0"/>
              <a:t>‹#›</a:t>
            </a:fld>
            <a:endParaRPr lang="en-US"/>
          </a:p>
        </p:txBody>
      </p:sp>
    </p:spTree>
    <p:extLst>
      <p:ext uri="{BB962C8B-B14F-4D97-AF65-F5344CB8AC3E}">
        <p14:creationId xmlns:p14="http://schemas.microsoft.com/office/powerpoint/2010/main" val="1829949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101956-6044-48A8-8362-5E7AB28DAFE9}" type="datetimeFigureOut">
              <a:rPr lang="en-US" smtClean="0"/>
              <a:t>6/12/2016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BEF97A-E9A1-4AC3-BAAE-C6B8860E0830}" type="slidenum">
              <a:rPr lang="en-US" smtClean="0"/>
              <a:t>‹#›</a:t>
            </a:fld>
            <a:endParaRPr lang="en-US"/>
          </a:p>
        </p:txBody>
      </p:sp>
    </p:spTree>
    <p:extLst>
      <p:ext uri="{BB962C8B-B14F-4D97-AF65-F5344CB8AC3E}">
        <p14:creationId xmlns:p14="http://schemas.microsoft.com/office/powerpoint/2010/main" val="1279379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6900">
              <a:schemeClr val="accent2">
                <a:lumMod val="60000"/>
                <a:lumOff val="40000"/>
              </a:schemeClr>
            </a:gs>
            <a:gs pos="0">
              <a:schemeClr val="bg2">
                <a:lumMod val="75000"/>
              </a:schemeClr>
            </a:gs>
            <a:gs pos="100000">
              <a:schemeClr val="bg1">
                <a:shade val="64000"/>
                <a:lumMod val="88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101956-6044-48A8-8362-5E7AB28DAFE9}" type="datetimeFigureOut">
              <a:rPr lang="en-US" smtClean="0"/>
              <a:t>6/12/2016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BEF97A-E9A1-4AC3-BAAE-C6B8860E0830}" type="slidenum">
              <a:rPr lang="en-US" smtClean="0"/>
              <a:t>‹#›</a:t>
            </a:fld>
            <a:endParaRPr lang="en-US"/>
          </a:p>
        </p:txBody>
      </p:sp>
    </p:spTree>
    <p:extLst>
      <p:ext uri="{BB962C8B-B14F-4D97-AF65-F5344CB8AC3E}">
        <p14:creationId xmlns:p14="http://schemas.microsoft.com/office/powerpoint/2010/main" val="39209027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91689" y="400453"/>
            <a:ext cx="8689976" cy="2509213"/>
          </a:xfrm>
        </p:spPr>
        <p:txBody>
          <a:bodyPr/>
          <a:lstStyle/>
          <a:p>
            <a:r>
              <a:rPr lang="en-US" dirty="0" smtClean="0"/>
              <a:t>Budgeting and Forecasting</a:t>
            </a:r>
            <a:endParaRPr lang="en-US" dirty="0"/>
          </a:p>
        </p:txBody>
      </p:sp>
      <p:sp>
        <p:nvSpPr>
          <p:cNvPr id="3" name="Subtitle 2"/>
          <p:cNvSpPr>
            <a:spLocks noGrp="1"/>
          </p:cNvSpPr>
          <p:nvPr>
            <p:ph type="subTitle" idx="1"/>
          </p:nvPr>
        </p:nvSpPr>
        <p:spPr/>
        <p:txBody>
          <a:bodyPr/>
          <a:lstStyle/>
          <a:p>
            <a:r>
              <a:rPr lang="en-US" dirty="0" smtClean="0"/>
              <a:t>By</a:t>
            </a:r>
          </a:p>
          <a:p>
            <a:r>
              <a:rPr lang="en-US" dirty="0" smtClean="0"/>
              <a:t>Dr. </a:t>
            </a:r>
            <a:r>
              <a:rPr lang="en-US" dirty="0" err="1" smtClean="0"/>
              <a:t>Dilrukshi</a:t>
            </a:r>
            <a:r>
              <a:rPr lang="en-US" dirty="0" smtClean="0"/>
              <a:t> </a:t>
            </a:r>
            <a:r>
              <a:rPr lang="en-US" dirty="0" err="1" smtClean="0"/>
              <a:t>Yapa</a:t>
            </a:r>
            <a:r>
              <a:rPr lang="en-US" dirty="0" smtClean="0"/>
              <a:t> </a:t>
            </a:r>
            <a:r>
              <a:rPr lang="en-US" dirty="0" err="1" smtClean="0"/>
              <a:t>Abeywardhana</a:t>
            </a:r>
            <a:endParaRPr lang="en-US" dirty="0" smtClean="0"/>
          </a:p>
        </p:txBody>
      </p:sp>
    </p:spTree>
    <p:extLst>
      <p:ext uri="{BB962C8B-B14F-4D97-AF65-F5344CB8AC3E}">
        <p14:creationId xmlns:p14="http://schemas.microsoft.com/office/powerpoint/2010/main" val="1563969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Budgeting Cycle</a:t>
            </a:r>
          </a:p>
        </p:txBody>
      </p:sp>
      <p:sp>
        <p:nvSpPr>
          <p:cNvPr id="3" name="Content Placeholder 2"/>
          <p:cNvSpPr>
            <a:spLocks noGrp="1"/>
          </p:cNvSpPr>
          <p:nvPr>
            <p:ph sz="quarter" idx="1"/>
          </p:nvPr>
        </p:nvSpPr>
        <p:spPr/>
        <p:txBody>
          <a:bodyPr>
            <a:normAutofit lnSpcReduction="10000"/>
          </a:bodyPr>
          <a:lstStyle/>
          <a:p>
            <a:r>
              <a:rPr lang="en-US" dirty="0"/>
              <a:t>Before the start of the fiscal year, managers at all levels take into account past performance, market feedback, and anticipated future changes to initiate plans for the next </a:t>
            </a:r>
            <a:r>
              <a:rPr lang="en-US" dirty="0" smtClean="0"/>
              <a:t>period</a:t>
            </a:r>
          </a:p>
          <a:p>
            <a:r>
              <a:rPr lang="en-US" dirty="0" smtClean="0"/>
              <a:t>At </a:t>
            </a:r>
            <a:r>
              <a:rPr lang="en-US" dirty="0"/>
              <a:t>the beginning of the year, senior managers give subordinate managers a frame of reference, a set of specific financial or nonfinancial expectations against which they will compare actual </a:t>
            </a:r>
            <a:r>
              <a:rPr lang="en-US" dirty="0" smtClean="0"/>
              <a:t>results</a:t>
            </a:r>
          </a:p>
          <a:p>
            <a:r>
              <a:rPr lang="en-US" dirty="0" smtClean="0"/>
              <a:t>During </a:t>
            </a:r>
            <a:r>
              <a:rPr lang="en-US" dirty="0"/>
              <a:t>the course of the year, management accountants help managers investigate variations from plans, such as an unexpected decline in sales</a:t>
            </a:r>
          </a:p>
          <a:p>
            <a:r>
              <a:rPr lang="en-US" dirty="0"/>
              <a:t> If necessary, corrective action follows</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98439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Cycle</a:t>
            </a:r>
            <a:endParaRPr lang="en-US" dirty="0"/>
          </a:p>
        </p:txBody>
      </p:sp>
      <p:sp>
        <p:nvSpPr>
          <p:cNvPr id="3" name="Content Placeholder 2"/>
          <p:cNvSpPr>
            <a:spLocks noGrp="1"/>
          </p:cNvSpPr>
          <p:nvPr>
            <p:ph idx="1"/>
          </p:nvPr>
        </p:nvSpPr>
        <p:spPr/>
        <p:txBody>
          <a:bodyPr/>
          <a:lstStyle/>
          <a:p>
            <a:pPr marL="0" indent="0">
              <a:buNone/>
            </a:pPr>
            <a:endParaRPr lang="en-US" dirty="0" smtClean="0"/>
          </a:p>
          <a:p>
            <a:endParaRPr lang="en-US" dirty="0"/>
          </a:p>
        </p:txBody>
      </p:sp>
      <p:pic>
        <p:nvPicPr>
          <p:cNvPr id="4" name="Picture 3"/>
          <p:cNvPicPr>
            <a:picLocks noChangeAspect="1"/>
          </p:cNvPicPr>
          <p:nvPr/>
        </p:nvPicPr>
        <p:blipFill>
          <a:blip r:embed="rId2"/>
          <a:stretch>
            <a:fillRect/>
          </a:stretch>
        </p:blipFill>
        <p:spPr>
          <a:xfrm>
            <a:off x="1596224" y="1453815"/>
            <a:ext cx="7239663" cy="5042400"/>
          </a:xfrm>
          <a:prstGeom prst="rect">
            <a:avLst/>
          </a:prstGeom>
        </p:spPr>
      </p:pic>
    </p:spTree>
    <p:extLst>
      <p:ext uri="{BB962C8B-B14F-4D97-AF65-F5344CB8AC3E}">
        <p14:creationId xmlns:p14="http://schemas.microsoft.com/office/powerpoint/2010/main" val="19755230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Reasons for Budgeting</a:t>
            </a:r>
            <a:endParaRPr lang="en-US" sz="4800" dirty="0"/>
          </a:p>
        </p:txBody>
      </p:sp>
      <p:sp>
        <p:nvSpPr>
          <p:cNvPr id="3" name="Content Placeholder 2"/>
          <p:cNvSpPr>
            <a:spLocks noGrp="1"/>
          </p:cNvSpPr>
          <p:nvPr>
            <p:ph idx="1"/>
          </p:nvPr>
        </p:nvSpPr>
        <p:spPr/>
        <p:txBody>
          <a:bodyPr/>
          <a:lstStyle/>
          <a:p>
            <a:r>
              <a:rPr lang="en-US" dirty="0" smtClean="0"/>
              <a:t>Planning</a:t>
            </a:r>
          </a:p>
          <a:p>
            <a:r>
              <a:rPr lang="en-US" dirty="0" smtClean="0"/>
              <a:t>Communication &amp; coordination</a:t>
            </a:r>
          </a:p>
          <a:p>
            <a:r>
              <a:rPr lang="en-US" dirty="0" smtClean="0"/>
              <a:t>Monitoring</a:t>
            </a:r>
          </a:p>
          <a:p>
            <a:r>
              <a:rPr lang="en-US" dirty="0" smtClean="0"/>
              <a:t>Evaluation</a:t>
            </a:r>
            <a:endParaRPr lang="en-US" dirty="0"/>
          </a:p>
        </p:txBody>
      </p:sp>
    </p:spTree>
    <p:extLst>
      <p:ext uri="{BB962C8B-B14F-4D97-AF65-F5344CB8AC3E}">
        <p14:creationId xmlns:p14="http://schemas.microsoft.com/office/powerpoint/2010/main" val="527507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and Performance Goals</a:t>
            </a:r>
            <a:endParaRPr lang="en-US" dirty="0"/>
          </a:p>
        </p:txBody>
      </p:sp>
      <p:sp>
        <p:nvSpPr>
          <p:cNvPr id="3" name="Content Placeholder 2"/>
          <p:cNvSpPr>
            <a:spLocks noGrp="1"/>
          </p:cNvSpPr>
          <p:nvPr>
            <p:ph idx="1"/>
          </p:nvPr>
        </p:nvSpPr>
        <p:spPr/>
        <p:txBody>
          <a:bodyPr/>
          <a:lstStyle/>
          <a:p>
            <a:pPr algn="just"/>
            <a:r>
              <a:rPr lang="en-US" dirty="0" smtClean="0"/>
              <a:t>Strategic decisions provides the basis for planning support</a:t>
            </a:r>
          </a:p>
          <a:p>
            <a:pPr algn="just"/>
            <a:r>
              <a:rPr lang="en-US" dirty="0" smtClean="0"/>
              <a:t>Budgeting  facilitates movement toward strategic goals.</a:t>
            </a:r>
          </a:p>
          <a:p>
            <a:pPr algn="just"/>
            <a:r>
              <a:rPr lang="en-US" dirty="0" smtClean="0"/>
              <a:t>Budget plays a role in measuring performance against established goals.</a:t>
            </a:r>
          </a:p>
          <a:p>
            <a:pPr algn="just"/>
            <a:r>
              <a:rPr lang="en-US" dirty="0" smtClean="0"/>
              <a:t>Controllable costs are useful for performance evaluation and budgeting. Non controllable costs like rent, administrative salaries are committed and useful for PE </a:t>
            </a:r>
            <a:endParaRPr lang="en-US" dirty="0"/>
          </a:p>
        </p:txBody>
      </p:sp>
    </p:spTree>
    <p:extLst>
      <p:ext uri="{BB962C8B-B14F-4D97-AF65-F5344CB8AC3E}">
        <p14:creationId xmlns:p14="http://schemas.microsoft.com/office/powerpoint/2010/main" val="4094721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Successful Budgeting</a:t>
            </a:r>
            <a:endParaRPr lang="en-US" dirty="0"/>
          </a:p>
        </p:txBody>
      </p:sp>
      <p:sp>
        <p:nvSpPr>
          <p:cNvPr id="3" name="Content Placeholder 2"/>
          <p:cNvSpPr>
            <a:spLocks noGrp="1"/>
          </p:cNvSpPr>
          <p:nvPr>
            <p:ph idx="1"/>
          </p:nvPr>
        </p:nvSpPr>
        <p:spPr/>
        <p:txBody>
          <a:bodyPr>
            <a:normAutofit lnSpcReduction="10000"/>
          </a:bodyPr>
          <a:lstStyle/>
          <a:p>
            <a:r>
              <a:rPr lang="en-US" dirty="0" smtClean="0"/>
              <a:t>The budget must be aligned with the corporate strategy</a:t>
            </a:r>
          </a:p>
          <a:p>
            <a:r>
              <a:rPr lang="en-US" dirty="0" smtClean="0"/>
              <a:t>The budget process should be kept separate but should flow from the strategic planning and forecasting process</a:t>
            </a:r>
          </a:p>
          <a:p>
            <a:r>
              <a:rPr lang="en-US" dirty="0" smtClean="0"/>
              <a:t>The budgets should be used to alleviate potential bottlenecks and to allocate resources to those areas that will use the funds most effectively and efficiently.</a:t>
            </a:r>
          </a:p>
          <a:p>
            <a:r>
              <a:rPr lang="en-US" dirty="0" smtClean="0"/>
              <a:t>Should contain technical correct and reasonable numbers and facts</a:t>
            </a:r>
          </a:p>
          <a:p>
            <a:r>
              <a:rPr lang="en-US" dirty="0" smtClean="0"/>
              <a:t>Management must fully endorse the budget</a:t>
            </a:r>
          </a:p>
          <a:p>
            <a:r>
              <a:rPr lang="en-US" dirty="0" smtClean="0"/>
              <a:t>Employees must perceive as a tool of planning, communication and coordinating and motivate them</a:t>
            </a:r>
          </a:p>
          <a:p>
            <a:endParaRPr lang="en-US" dirty="0" smtClean="0"/>
          </a:p>
          <a:p>
            <a:endParaRPr lang="en-US" dirty="0" smtClean="0"/>
          </a:p>
          <a:p>
            <a:endParaRPr lang="en-US" dirty="0"/>
          </a:p>
        </p:txBody>
      </p:sp>
    </p:spTree>
    <p:extLst>
      <p:ext uri="{BB962C8B-B14F-4D97-AF65-F5344CB8AC3E}">
        <p14:creationId xmlns:p14="http://schemas.microsoft.com/office/powerpoint/2010/main" val="3246109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Budget participants</a:t>
            </a:r>
            <a:endParaRPr lang="en-US" dirty="0"/>
          </a:p>
        </p:txBody>
      </p:sp>
      <p:sp>
        <p:nvSpPr>
          <p:cNvPr id="3" name="Content Placeholder 2"/>
          <p:cNvSpPr>
            <a:spLocks noGrp="1"/>
          </p:cNvSpPr>
          <p:nvPr>
            <p:ph idx="1"/>
          </p:nvPr>
        </p:nvSpPr>
        <p:spPr>
          <a:xfrm>
            <a:off x="838200" y="1082674"/>
            <a:ext cx="10515600" cy="5775325"/>
          </a:xfrm>
        </p:spPr>
        <p:txBody>
          <a:bodyPr/>
          <a:lstStyle/>
          <a:p>
            <a:r>
              <a:rPr lang="en-US" b="1" dirty="0" smtClean="0"/>
              <a:t>Top management communicates the strategic direction to budget participants</a:t>
            </a:r>
          </a:p>
          <a:p>
            <a:r>
              <a:rPr lang="en-US" b="1" dirty="0" smtClean="0"/>
              <a:t>Participants create the first draft and submit for reviewing and after reviewing every budget item rigorously approval set for the final budget.</a:t>
            </a:r>
          </a:p>
          <a:p>
            <a:r>
              <a:rPr lang="en-US" dirty="0" smtClean="0"/>
              <a:t>Board of Director</a:t>
            </a:r>
          </a:p>
          <a:p>
            <a:r>
              <a:rPr lang="en-US" dirty="0" smtClean="0"/>
              <a:t>Top Management</a:t>
            </a:r>
          </a:p>
          <a:p>
            <a:r>
              <a:rPr lang="en-US" dirty="0" smtClean="0"/>
              <a:t>Budget committee</a:t>
            </a:r>
          </a:p>
          <a:p>
            <a:r>
              <a:rPr lang="en-US" dirty="0" smtClean="0"/>
              <a:t>Middle and Lower Management</a:t>
            </a:r>
          </a:p>
          <a:p>
            <a:r>
              <a:rPr lang="en-US" dirty="0" smtClean="0"/>
              <a:t>Budget coordinator</a:t>
            </a:r>
          </a:p>
          <a:p>
            <a:r>
              <a:rPr lang="en-US" dirty="0" smtClean="0"/>
              <a:t>Process experts</a:t>
            </a:r>
          </a:p>
          <a:p>
            <a:pPr marL="0" indent="0">
              <a:buNone/>
            </a:pPr>
            <a:endParaRPr lang="en-US" dirty="0" smtClean="0"/>
          </a:p>
          <a:p>
            <a:endParaRPr lang="en-US" b="1" dirty="0"/>
          </a:p>
        </p:txBody>
      </p:sp>
    </p:spTree>
    <p:extLst>
      <p:ext uri="{BB962C8B-B14F-4D97-AF65-F5344CB8AC3E}">
        <p14:creationId xmlns:p14="http://schemas.microsoft.com/office/powerpoint/2010/main" val="1060790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97974"/>
            <a:ext cx="8153400" cy="990600"/>
          </a:xfrm>
        </p:spPr>
        <p:txBody>
          <a:bodyPr>
            <a:normAutofit fontScale="90000"/>
          </a:bodyPr>
          <a:lstStyle/>
          <a:p>
            <a:r>
              <a:rPr lang="en-US" dirty="0"/>
              <a:t>Challenges in Administering </a:t>
            </a:r>
            <a:r>
              <a:rPr lang="en-US" dirty="0" smtClean="0"/>
              <a:t>Budgets</a:t>
            </a:r>
            <a:endParaRPr lang="en-US" dirty="0"/>
          </a:p>
        </p:txBody>
      </p:sp>
      <p:sp>
        <p:nvSpPr>
          <p:cNvPr id="3" name="Content Placeholder 2"/>
          <p:cNvSpPr>
            <a:spLocks noGrp="1"/>
          </p:cNvSpPr>
          <p:nvPr>
            <p:ph sz="quarter" idx="1"/>
          </p:nvPr>
        </p:nvSpPr>
        <p:spPr/>
        <p:txBody>
          <a:bodyPr/>
          <a:lstStyle/>
          <a:p>
            <a:pPr algn="just"/>
            <a:r>
              <a:rPr lang="en-US" dirty="0">
                <a:latin typeface="+mj-lt"/>
              </a:rPr>
              <a:t>The budgeting process should involve all levels of </a:t>
            </a:r>
            <a:r>
              <a:rPr lang="en-US" dirty="0" smtClean="0">
                <a:latin typeface="+mj-lt"/>
              </a:rPr>
              <a:t>management</a:t>
            </a:r>
          </a:p>
          <a:p>
            <a:pPr algn="just"/>
            <a:r>
              <a:rPr lang="en-US" dirty="0">
                <a:latin typeface="+mj-lt"/>
              </a:rPr>
              <a:t>The budgeting process is </a:t>
            </a:r>
            <a:r>
              <a:rPr lang="en-US" dirty="0" smtClean="0">
                <a:latin typeface="+mj-lt"/>
              </a:rPr>
              <a:t>time-consuming</a:t>
            </a:r>
          </a:p>
          <a:p>
            <a:pPr algn="just"/>
            <a:r>
              <a:rPr lang="en-US" dirty="0">
                <a:latin typeface="+mj-lt"/>
              </a:rPr>
              <a:t>To gain the benefits of budgeting, management at all levels of a company should understand and support the budget and all aspects of the management control </a:t>
            </a:r>
            <a:r>
              <a:rPr lang="en-US" dirty="0" smtClean="0">
                <a:latin typeface="+mj-lt"/>
              </a:rPr>
              <a:t>system</a:t>
            </a:r>
          </a:p>
          <a:p>
            <a:pPr algn="just"/>
            <a:r>
              <a:rPr lang="en-US" dirty="0">
                <a:latin typeface="+mj-lt"/>
              </a:rPr>
              <a:t>Budgets should not be administered rigidly</a:t>
            </a:r>
          </a:p>
          <a:p>
            <a:pPr algn="just"/>
            <a:endParaRPr lang="en-US" dirty="0">
              <a:latin typeface="+mj-lt"/>
            </a:endParaRPr>
          </a:p>
        </p:txBody>
      </p:sp>
    </p:spTree>
    <p:extLst>
      <p:ext uri="{BB962C8B-B14F-4D97-AF65-F5344CB8AC3E}">
        <p14:creationId xmlns:p14="http://schemas.microsoft.com/office/powerpoint/2010/main" val="6080238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Allocation</a:t>
            </a:r>
            <a:endParaRPr lang="en-US" dirty="0"/>
          </a:p>
        </p:txBody>
      </p:sp>
      <p:sp>
        <p:nvSpPr>
          <p:cNvPr id="3" name="Content Placeholder 2"/>
          <p:cNvSpPr>
            <a:spLocks noGrp="1"/>
          </p:cNvSpPr>
          <p:nvPr>
            <p:ph idx="1"/>
          </p:nvPr>
        </p:nvSpPr>
        <p:spPr/>
        <p:txBody>
          <a:bodyPr/>
          <a:lstStyle/>
          <a:p>
            <a:r>
              <a:rPr lang="en-US" dirty="0" smtClean="0"/>
              <a:t>Allocation of scare resources among competing opportunities is accomplished through implementation of a strategy.</a:t>
            </a:r>
          </a:p>
          <a:p>
            <a:endParaRPr lang="en-US" dirty="0"/>
          </a:p>
        </p:txBody>
      </p:sp>
    </p:spTree>
    <p:extLst>
      <p:ext uri="{BB962C8B-B14F-4D97-AF65-F5344CB8AC3E}">
        <p14:creationId xmlns:p14="http://schemas.microsoft.com/office/powerpoint/2010/main" val="2866720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800" dirty="0"/>
              <a:t>How are short-term goals related to strategic planning?</a:t>
            </a:r>
          </a:p>
          <a:p>
            <a:pPr marL="228600" lvl="1">
              <a:spcBef>
                <a:spcPts val="1000"/>
              </a:spcBef>
            </a:pPr>
            <a:r>
              <a:rPr lang="en-US" dirty="0" smtClean="0"/>
              <a:t>Short-term goals define the strategic direction an organization will take over the next year.  They are determined to help accomplish the long-term goals that are established during the strategic planning process</a:t>
            </a:r>
          </a:p>
          <a:p>
            <a:endParaRPr lang="en-US" sz="4800" dirty="0"/>
          </a:p>
        </p:txBody>
      </p:sp>
    </p:spTree>
    <p:extLst>
      <p:ext uri="{BB962C8B-B14F-4D97-AF65-F5344CB8AC3E}">
        <p14:creationId xmlns:p14="http://schemas.microsoft.com/office/powerpoint/2010/main" val="982052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Master Budget</a:t>
            </a:r>
            <a:endParaRPr lang="en-US" dirty="0"/>
          </a:p>
        </p:txBody>
      </p:sp>
      <p:sp>
        <p:nvSpPr>
          <p:cNvPr id="3" name="Content Placeholder 2"/>
          <p:cNvSpPr>
            <a:spLocks noGrp="1"/>
          </p:cNvSpPr>
          <p:nvPr>
            <p:ph idx="1"/>
          </p:nvPr>
        </p:nvSpPr>
        <p:spPr>
          <a:xfrm>
            <a:off x="838200" y="1333500"/>
            <a:ext cx="10515600" cy="4843463"/>
          </a:xfrm>
        </p:spPr>
        <p:txBody>
          <a:bodyPr>
            <a:normAutofit fontScale="85000" lnSpcReduction="10000"/>
          </a:bodyPr>
          <a:lstStyle/>
          <a:p>
            <a:r>
              <a:rPr lang="en-US" b="1" dirty="0" smtClean="0"/>
              <a:t>Process of preparing a master budget is similar in all three types of organizations(Manufacturing, Retail and Service)</a:t>
            </a:r>
          </a:p>
          <a:p>
            <a:r>
              <a:rPr lang="en-US" b="1" dirty="0" smtClean="0"/>
              <a:t>The process differs mainly in the kinds of operating budgets each type of organization prepares</a:t>
            </a:r>
          </a:p>
          <a:p>
            <a:pPr algn="just"/>
            <a:r>
              <a:rPr lang="en-US" dirty="0" smtClean="0"/>
              <a:t>Master budget is a plan on a company’s strategy for controlling its operations for a specified period of time. Master budget expresses management’s operating and financial plans for a specified period, usually a fiscal year. </a:t>
            </a:r>
            <a:r>
              <a:rPr lang="en-US" b="1" dirty="0" smtClean="0"/>
              <a:t>A key point is that master budget are fixed at the expected level of business activity</a:t>
            </a:r>
          </a:p>
          <a:p>
            <a:pPr algn="just"/>
            <a:r>
              <a:rPr lang="en-US" dirty="0" smtClean="0"/>
              <a:t>It includes a set of budgeted financial statements</a:t>
            </a:r>
          </a:p>
          <a:p>
            <a:pPr algn="just"/>
            <a:r>
              <a:rPr lang="en-US" dirty="0" smtClean="0"/>
              <a:t>Under a master budget,</a:t>
            </a:r>
          </a:p>
          <a:p>
            <a:pPr lvl="1" algn="just"/>
            <a:r>
              <a:rPr lang="en-US" dirty="0" smtClean="0"/>
              <a:t>Operating decisions deal with how to best use the limited resources of an organization</a:t>
            </a:r>
          </a:p>
          <a:p>
            <a:pPr lvl="1" algn="just"/>
            <a:r>
              <a:rPr lang="en-US" dirty="0" smtClean="0"/>
              <a:t>Financing decisions deal with how to obtain the funds to acquire those resources</a:t>
            </a:r>
          </a:p>
          <a:p>
            <a:pPr algn="just"/>
            <a:r>
              <a:rPr lang="en-US" dirty="0" smtClean="0"/>
              <a:t>Also known as pro forma statements</a:t>
            </a:r>
          </a:p>
          <a:p>
            <a:pPr algn="just"/>
            <a:endParaRPr lang="en-US" dirty="0"/>
          </a:p>
        </p:txBody>
      </p:sp>
    </p:spTree>
    <p:extLst>
      <p:ext uri="{BB962C8B-B14F-4D97-AF65-F5344CB8AC3E}">
        <p14:creationId xmlns:p14="http://schemas.microsoft.com/office/powerpoint/2010/main" val="345397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69651"/>
          </a:xfrm>
        </p:spPr>
        <p:txBody>
          <a:bodyPr/>
          <a:lstStyle/>
          <a:p>
            <a:r>
              <a:rPr lang="en-US" dirty="0" smtClean="0"/>
              <a:t>Learning outcome</a:t>
            </a:r>
            <a:endParaRPr lang="en-US" dirty="0"/>
          </a:p>
        </p:txBody>
      </p:sp>
      <p:sp>
        <p:nvSpPr>
          <p:cNvPr id="3" name="Content Placeholder 2"/>
          <p:cNvSpPr>
            <a:spLocks noGrp="1"/>
          </p:cNvSpPr>
          <p:nvPr>
            <p:ph idx="1"/>
          </p:nvPr>
        </p:nvSpPr>
        <p:spPr>
          <a:xfrm>
            <a:off x="913774" y="1419726"/>
            <a:ext cx="10363826" cy="4371473"/>
          </a:xfrm>
        </p:spPr>
        <p:txBody>
          <a:bodyPr>
            <a:noAutofit/>
          </a:bodyPr>
          <a:lstStyle/>
          <a:p>
            <a:pPr marL="228600" lvl="1">
              <a:spcBef>
                <a:spcPts val="1000"/>
              </a:spcBef>
            </a:pPr>
            <a:r>
              <a:rPr lang="en-US" dirty="0">
                <a:latin typeface="+mj-lt"/>
              </a:rPr>
              <a:t>Define budgeting and explain its role in the management cycle</a:t>
            </a:r>
          </a:p>
          <a:p>
            <a:r>
              <a:rPr lang="en-US" sz="2400" dirty="0" smtClean="0">
                <a:latin typeface="+mj-lt"/>
                <a:cs typeface="Times New Roman" panose="02020603050405020304" pitchFamily="18" charset="0"/>
              </a:rPr>
              <a:t>identify </a:t>
            </a:r>
            <a:r>
              <a:rPr lang="en-US" sz="2400" dirty="0">
                <a:latin typeface="+mj-lt"/>
                <a:cs typeface="Times New Roman" panose="02020603050405020304" pitchFamily="18" charset="0"/>
              </a:rPr>
              <a:t>budgeting as one part of the </a:t>
            </a:r>
            <a:r>
              <a:rPr lang="en-US" sz="2400" dirty="0" smtClean="0">
                <a:latin typeface="+mj-lt"/>
                <a:cs typeface="Times New Roman" panose="02020603050405020304" pitchFamily="18" charset="0"/>
              </a:rPr>
              <a:t>strategic management </a:t>
            </a:r>
            <a:r>
              <a:rPr lang="en-US" sz="2400" dirty="0">
                <a:latin typeface="+mj-lt"/>
                <a:cs typeface="Times New Roman" panose="02020603050405020304" pitchFamily="18" charset="0"/>
              </a:rPr>
              <a:t>process </a:t>
            </a:r>
            <a:endParaRPr lang="en-US" sz="2400" dirty="0" smtClean="0">
              <a:latin typeface="+mj-lt"/>
              <a:cs typeface="Times New Roman" panose="02020603050405020304" pitchFamily="18" charset="0"/>
            </a:endParaRPr>
          </a:p>
          <a:p>
            <a:r>
              <a:rPr lang="en-US" sz="2400" dirty="0" smtClean="0">
                <a:latin typeface="+mj-lt"/>
                <a:cs typeface="Times New Roman" panose="02020603050405020304" pitchFamily="18" charset="0"/>
              </a:rPr>
              <a:t>define </a:t>
            </a:r>
            <a:r>
              <a:rPr lang="en-US" sz="2400" dirty="0">
                <a:latin typeface="+mj-lt"/>
                <a:cs typeface="Times New Roman" panose="02020603050405020304" pitchFamily="18" charset="0"/>
              </a:rPr>
              <a:t>a budget, its purpose and uses</a:t>
            </a:r>
            <a:br>
              <a:rPr lang="en-US" sz="2400" dirty="0">
                <a:latin typeface="+mj-lt"/>
                <a:cs typeface="Times New Roman" panose="02020603050405020304" pitchFamily="18" charset="0"/>
              </a:rPr>
            </a:br>
            <a:endParaRPr lang="en-US" sz="2400" dirty="0" smtClean="0">
              <a:latin typeface="+mj-lt"/>
              <a:cs typeface="Times New Roman" panose="02020603050405020304" pitchFamily="18" charset="0"/>
            </a:endParaRPr>
          </a:p>
          <a:p>
            <a:r>
              <a:rPr lang="en-US" sz="2400" dirty="0" smtClean="0">
                <a:latin typeface="+mj-lt"/>
                <a:cs typeface="Times New Roman" panose="02020603050405020304" pitchFamily="18" charset="0"/>
              </a:rPr>
              <a:t>recognize </a:t>
            </a:r>
            <a:r>
              <a:rPr lang="en-US" sz="2400" dirty="0">
                <a:latin typeface="+mj-lt"/>
                <a:cs typeface="Times New Roman" panose="02020603050405020304" pitchFamily="18" charset="0"/>
              </a:rPr>
              <a:t>the importance of forecasting within </a:t>
            </a:r>
            <a:r>
              <a:rPr lang="en-US" sz="2400" dirty="0" smtClean="0">
                <a:latin typeface="+mj-lt"/>
                <a:cs typeface="Times New Roman" panose="02020603050405020304" pitchFamily="18" charset="0"/>
              </a:rPr>
              <a:t>the budget process  and understanding the forecasting methods.</a:t>
            </a:r>
            <a:r>
              <a:rPr lang="en-US" sz="2400" dirty="0">
                <a:latin typeface="+mj-lt"/>
                <a:cs typeface="Times New Roman" panose="02020603050405020304" pitchFamily="18" charset="0"/>
              </a:rPr>
              <a:t/>
            </a:r>
            <a:br>
              <a:rPr lang="en-US" sz="2400" dirty="0">
                <a:latin typeface="+mj-lt"/>
                <a:cs typeface="Times New Roman" panose="02020603050405020304" pitchFamily="18" charset="0"/>
              </a:rPr>
            </a:br>
            <a:endParaRPr lang="en-US" sz="2400" dirty="0" smtClean="0">
              <a:latin typeface="+mj-lt"/>
              <a:cs typeface="Times New Roman" panose="02020603050405020304" pitchFamily="18" charset="0"/>
            </a:endParaRPr>
          </a:p>
          <a:p>
            <a:r>
              <a:rPr lang="en-US" sz="2400" dirty="0" smtClean="0">
                <a:latin typeface="+mj-lt"/>
                <a:cs typeface="Times New Roman" panose="02020603050405020304" pitchFamily="18" charset="0"/>
              </a:rPr>
              <a:t>explain </a:t>
            </a:r>
            <a:r>
              <a:rPr lang="en-US" sz="2400" dirty="0">
                <a:latin typeface="+mj-lt"/>
                <a:cs typeface="Times New Roman" panose="02020603050405020304" pitchFamily="18" charset="0"/>
              </a:rPr>
              <a:t>the preparation of budgets for planning purposes</a:t>
            </a:r>
            <a:br>
              <a:rPr lang="en-US" sz="2400" dirty="0">
                <a:latin typeface="+mj-lt"/>
                <a:cs typeface="Times New Roman" panose="02020603050405020304" pitchFamily="18" charset="0"/>
              </a:rPr>
            </a:br>
            <a:endParaRPr lang="en-US" sz="2400" dirty="0" smtClean="0">
              <a:latin typeface="+mj-lt"/>
              <a:cs typeface="Times New Roman" panose="02020603050405020304" pitchFamily="18" charset="0"/>
            </a:endParaRPr>
          </a:p>
          <a:p>
            <a:r>
              <a:rPr lang="en-GB" sz="2400" dirty="0" smtClean="0">
                <a:latin typeface="+mj-lt"/>
                <a:cs typeface="Times New Roman" panose="02020603050405020304" pitchFamily="18" charset="0"/>
              </a:rPr>
              <a:t>prepare </a:t>
            </a:r>
            <a:r>
              <a:rPr lang="en-GB" sz="2400" dirty="0">
                <a:latin typeface="+mj-lt"/>
                <a:cs typeface="Times New Roman" panose="02020603050405020304" pitchFamily="18" charset="0"/>
              </a:rPr>
              <a:t>the elements of an operating budget and a financial budget to derive the master budget </a:t>
            </a:r>
            <a:endParaRPr lang="en-GB" sz="2400" dirty="0" smtClean="0">
              <a:latin typeface="+mj-lt"/>
              <a:cs typeface="Times New Roman" panose="02020603050405020304" pitchFamily="18" charset="0"/>
            </a:endParaRPr>
          </a:p>
          <a:p>
            <a:r>
              <a:rPr lang="en-GB" sz="2400" dirty="0" smtClean="0">
                <a:latin typeface="+mj-lt"/>
                <a:cs typeface="Times New Roman" panose="02020603050405020304" pitchFamily="18" charset="0"/>
              </a:rPr>
              <a:t>Explain the interrelationship between economic conditions, industry situation and a firms plans and </a:t>
            </a:r>
            <a:r>
              <a:rPr lang="en-GB" sz="2400" dirty="0" smtClean="0">
                <a:latin typeface="Garamond" panose="02020404030301010803" pitchFamily="18" charset="0"/>
                <a:cs typeface="Times New Roman" panose="02020603050405020304" pitchFamily="18" charset="0"/>
              </a:rPr>
              <a:t>budgets.</a:t>
            </a:r>
            <a:endParaRPr lang="en-US" sz="2400" dirty="0"/>
          </a:p>
        </p:txBody>
      </p:sp>
    </p:spTree>
    <p:extLst>
      <p:ext uri="{BB962C8B-B14F-4D97-AF65-F5344CB8AC3E}">
        <p14:creationId xmlns:p14="http://schemas.microsoft.com/office/powerpoint/2010/main" val="1643950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6600" y="527958"/>
            <a:ext cx="3752850" cy="5459329"/>
          </a:xfrm>
        </p:spPr>
        <p:txBody>
          <a:bodyPr/>
          <a:lstStyle/>
          <a:p>
            <a:r>
              <a:rPr lang="en-US" dirty="0" smtClean="0"/>
              <a:t>Preparation of a Master Budget for a Retail Organization</a:t>
            </a:r>
            <a:endParaRPr lang="en-US" dirty="0"/>
          </a:p>
        </p:txBody>
      </p:sp>
      <p:pic>
        <p:nvPicPr>
          <p:cNvPr id="4" name="Content Placeholder 3" descr="339020_la_24_0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47700" y="160569"/>
            <a:ext cx="6267450" cy="6564081"/>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2281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Identification of Principle Budget Factor</a:t>
            </a:r>
            <a:endParaRPr lang="en-US" dirty="0"/>
          </a:p>
        </p:txBody>
      </p:sp>
      <p:sp>
        <p:nvSpPr>
          <p:cNvPr id="3" name="Content Placeholder 2"/>
          <p:cNvSpPr>
            <a:spLocks noGrp="1"/>
          </p:cNvSpPr>
          <p:nvPr>
            <p:ph idx="1"/>
          </p:nvPr>
        </p:nvSpPr>
        <p:spPr>
          <a:xfrm>
            <a:off x="838200" y="988541"/>
            <a:ext cx="10515600" cy="5188422"/>
          </a:xfrm>
        </p:spPr>
        <p:txBody>
          <a:bodyPr/>
          <a:lstStyle/>
          <a:p>
            <a:pPr algn="just"/>
            <a:r>
              <a:rPr lang="en-US" dirty="0" smtClean="0"/>
              <a:t>The principle budget factor is the factor that limits the activities of functional budgets of the organization. In general sales volume is the principle budget factor. So the sales budget must be prepared first. </a:t>
            </a:r>
          </a:p>
          <a:p>
            <a:pPr algn="just"/>
            <a:r>
              <a:rPr lang="en-US" b="1" dirty="0" smtClean="0"/>
              <a:t>Alternatively machine hours may be limited for the forthcoming period and therefore machine capacity is the limiting factor. Therefore company should prepare the production budget first. </a:t>
            </a:r>
          </a:p>
          <a:p>
            <a:pPr algn="just"/>
            <a:r>
              <a:rPr lang="en-US" b="1" dirty="0" smtClean="0"/>
              <a:t>First need to identify the production capacity of the dept.</a:t>
            </a:r>
          </a:p>
          <a:p>
            <a:pPr algn="just"/>
            <a:r>
              <a:rPr lang="en-US" b="1" dirty="0" smtClean="0"/>
              <a:t>Example: </a:t>
            </a:r>
            <a:endParaRPr lang="en-US" b="1" dirty="0"/>
          </a:p>
        </p:txBody>
      </p:sp>
    </p:spTree>
    <p:extLst>
      <p:ext uri="{BB962C8B-B14F-4D97-AF65-F5344CB8AC3E}">
        <p14:creationId xmlns:p14="http://schemas.microsoft.com/office/powerpoint/2010/main" val="7055504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Forecasting Techniques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dirty="0" smtClean="0"/>
              <a:t>A vital function of managing any business is planning for the future. Experienced judgment, intuition and awareness of economic conditions may give business leaders a rough idea of what may happen in the future. This experience may be supported by various quantitative methods that can be used to forecast such outcome as next quarter sales volume. In addition degree of uncertainty needs to be incorporated in to the decision making process.</a:t>
            </a:r>
          </a:p>
          <a:p>
            <a:pPr algn="just"/>
            <a:r>
              <a:rPr lang="en-US" sz="4000" dirty="0" smtClean="0"/>
              <a:t>What is Forecasting</a:t>
            </a:r>
          </a:p>
          <a:p>
            <a:pPr marL="0" indent="0" algn="just">
              <a:buNone/>
            </a:pPr>
            <a:r>
              <a:rPr lang="en-US" sz="4000" dirty="0" smtClean="0"/>
              <a:t>   Forecasting is a tool used for predicting  future             demand based on past demand information.</a:t>
            </a:r>
          </a:p>
          <a:p>
            <a:pPr algn="just"/>
            <a:endParaRPr lang="en-US" sz="4000" b="1" dirty="0"/>
          </a:p>
        </p:txBody>
      </p:sp>
    </p:spTree>
    <p:extLst>
      <p:ext uri="{BB962C8B-B14F-4D97-AF65-F5344CB8AC3E}">
        <p14:creationId xmlns:p14="http://schemas.microsoft.com/office/powerpoint/2010/main" val="1539085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1797050" y="273050"/>
            <a:ext cx="8229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800" dirty="0">
                <a:latin typeface="+mj-lt"/>
              </a:rPr>
              <a:t>Why is forecasting important?</a:t>
            </a:r>
          </a:p>
        </p:txBody>
      </p:sp>
      <p:sp>
        <p:nvSpPr>
          <p:cNvPr id="33802" name="Text Box 10"/>
          <p:cNvSpPr txBox="1">
            <a:spLocks noChangeArrowheads="1"/>
          </p:cNvSpPr>
          <p:nvPr/>
        </p:nvSpPr>
        <p:spPr bwMode="auto">
          <a:xfrm>
            <a:off x="523103" y="1724411"/>
            <a:ext cx="10721546"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buFont typeface="Wingdings" panose="05000000000000000000" pitchFamily="2" charset="2"/>
              <a:buNone/>
            </a:pPr>
            <a:r>
              <a:rPr lang="en-US" sz="3600" dirty="0">
                <a:latin typeface="+mj-lt"/>
              </a:rPr>
              <a:t>Demand for products and services is usually uncertain.</a:t>
            </a:r>
          </a:p>
          <a:p>
            <a:pPr>
              <a:spcBef>
                <a:spcPct val="50000"/>
              </a:spcBef>
              <a:buFont typeface="Wingdings" panose="05000000000000000000" pitchFamily="2" charset="2"/>
              <a:buNone/>
            </a:pPr>
            <a:r>
              <a:rPr lang="en-US" sz="3600" dirty="0">
                <a:latin typeface="+mj-lt"/>
              </a:rPr>
              <a:t>Forecasting can be used for…</a:t>
            </a:r>
          </a:p>
          <a:p>
            <a:pPr>
              <a:spcBef>
                <a:spcPct val="50000"/>
              </a:spcBef>
              <a:buSzPct val="115000"/>
              <a:buFontTx/>
              <a:buChar char="•"/>
            </a:pPr>
            <a:r>
              <a:rPr lang="en-US" sz="3600" dirty="0">
                <a:latin typeface="+mj-lt"/>
              </a:rPr>
              <a:t>   Strategic planning (long range planning)</a:t>
            </a:r>
          </a:p>
          <a:p>
            <a:pPr>
              <a:spcBef>
                <a:spcPct val="50000"/>
              </a:spcBef>
              <a:buSzPct val="115000"/>
              <a:buFontTx/>
              <a:buChar char="•"/>
            </a:pPr>
            <a:r>
              <a:rPr lang="en-US" sz="3600" dirty="0">
                <a:latin typeface="+mj-lt"/>
              </a:rPr>
              <a:t>   Finance and accounting (budgets and cost controls)</a:t>
            </a:r>
          </a:p>
          <a:p>
            <a:pPr>
              <a:spcBef>
                <a:spcPct val="50000"/>
              </a:spcBef>
              <a:buSzPct val="115000"/>
              <a:buFontTx/>
              <a:buChar char="•"/>
            </a:pPr>
            <a:r>
              <a:rPr lang="en-US" sz="3600" dirty="0">
                <a:latin typeface="+mj-lt"/>
              </a:rPr>
              <a:t>   Marketing (future sales, new products)</a:t>
            </a:r>
          </a:p>
          <a:p>
            <a:pPr>
              <a:spcBef>
                <a:spcPct val="50000"/>
              </a:spcBef>
              <a:buSzPct val="115000"/>
              <a:buFontTx/>
              <a:buChar char="•"/>
            </a:pPr>
            <a:r>
              <a:rPr lang="en-US" sz="3600" dirty="0">
                <a:latin typeface="+mj-lt"/>
              </a:rPr>
              <a:t>   Production and operations</a:t>
            </a:r>
          </a:p>
        </p:txBody>
      </p:sp>
    </p:spTree>
    <p:extLst>
      <p:ext uri="{BB962C8B-B14F-4D97-AF65-F5344CB8AC3E}">
        <p14:creationId xmlns:p14="http://schemas.microsoft.com/office/powerpoint/2010/main" val="30459180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802"/>
                                        </p:tgtEl>
                                        <p:attrNameLst>
                                          <p:attrName>style.visibility</p:attrName>
                                        </p:attrNameLst>
                                      </p:cBhvr>
                                      <p:to>
                                        <p:strVal val="visible"/>
                                      </p:to>
                                    </p:set>
                                    <p:anim calcmode="lin" valueType="num">
                                      <p:cBhvr additive="base">
                                        <p:cTn id="7" dur="500" fill="hold"/>
                                        <p:tgtEl>
                                          <p:spTgt spid="33802"/>
                                        </p:tgtEl>
                                        <p:attrNameLst>
                                          <p:attrName>ppt_x</p:attrName>
                                        </p:attrNameLst>
                                      </p:cBhvr>
                                      <p:tavLst>
                                        <p:tav tm="0">
                                          <p:val>
                                            <p:strVal val="0-#ppt_w/2"/>
                                          </p:val>
                                        </p:tav>
                                        <p:tav tm="100000">
                                          <p:val>
                                            <p:strVal val="#ppt_x"/>
                                          </p:val>
                                        </p:tav>
                                      </p:tavLst>
                                    </p:anim>
                                    <p:anim calcmode="lin" valueType="num">
                                      <p:cBhvr additive="base">
                                        <p:cTn id="8" dur="500" fill="hold"/>
                                        <p:tgtEl>
                                          <p:spTgt spid="338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2"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6" name="Text Box 4"/>
          <p:cNvSpPr txBox="1">
            <a:spLocks noGrp="1" noChangeArrowheads="1"/>
          </p:cNvSpPr>
          <p:nvPr>
            <p:ph type="body" idx="1"/>
          </p:nvPr>
        </p:nvSpPr>
        <p:spPr bwMode="auto">
          <a:xfrm>
            <a:off x="518984" y="1062681"/>
            <a:ext cx="9691816" cy="468248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fontScale="92500" lnSpcReduction="10000"/>
          </a:bodyPr>
          <a:lstStyle/>
          <a:p>
            <a:pPr marL="0" indent="0">
              <a:spcBef>
                <a:spcPct val="0"/>
              </a:spcBef>
              <a:buNone/>
            </a:pPr>
            <a:endParaRPr lang="en-US" sz="2000" dirty="0"/>
          </a:p>
          <a:p>
            <a:pPr marL="0" indent="0" algn="just">
              <a:spcBef>
                <a:spcPct val="0"/>
              </a:spcBef>
              <a:buNone/>
            </a:pPr>
            <a:r>
              <a:rPr lang="en-US" sz="3200" dirty="0"/>
              <a:t>Ahead of the Oscars, an economics professor, at the request of Weekend Journal, processed data about this year's films nominated for best picture through his statistical model and predicted with 97.4% certainty that "Brokeback Mountain" would win.  Oops. Last year, the professor tuned his model until it correctly predicted 18 of the previous 20 best-picture awards; then it predicted that "The Aviator" would win; "Million Dollar Baby" won instead. </a:t>
            </a:r>
          </a:p>
          <a:p>
            <a:pPr marL="0" indent="0" algn="just">
              <a:spcBef>
                <a:spcPct val="0"/>
              </a:spcBef>
              <a:buNone/>
            </a:pPr>
            <a:endParaRPr lang="en-US" sz="3200" dirty="0"/>
          </a:p>
          <a:p>
            <a:pPr marL="0" indent="0" algn="just">
              <a:spcBef>
                <a:spcPct val="0"/>
              </a:spcBef>
              <a:buNone/>
            </a:pPr>
            <a:r>
              <a:rPr lang="en-US" sz="3200" dirty="0"/>
              <a:t>Sometimes models tuned to prior results don't have great predictive powers</a:t>
            </a:r>
            <a:r>
              <a:rPr lang="en-US" sz="2000" dirty="0"/>
              <a:t>.</a:t>
            </a:r>
          </a:p>
        </p:txBody>
      </p:sp>
      <p:sp>
        <p:nvSpPr>
          <p:cNvPr id="161797" name="Rectangle 5"/>
          <p:cNvSpPr>
            <a:spLocks noGrp="1" noChangeArrowheads="1"/>
          </p:cNvSpPr>
          <p:nvPr>
            <p:ph type="title"/>
          </p:nvPr>
        </p:nvSpPr>
        <p:spPr bwMode="auto">
          <a:xfrm>
            <a:off x="1981200" y="274638"/>
            <a:ext cx="8229600" cy="114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algn="l"/>
            <a:r>
              <a:rPr lang="en-US" dirty="0"/>
              <a:t>What’s Forecasting All About?</a:t>
            </a:r>
          </a:p>
        </p:txBody>
      </p:sp>
    </p:spTree>
    <p:extLst>
      <p:ext uri="{BB962C8B-B14F-4D97-AF65-F5344CB8AC3E}">
        <p14:creationId xmlns:p14="http://schemas.microsoft.com/office/powerpoint/2010/main" val="37478337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bwMode="auto">
          <a:xfrm>
            <a:off x="864973" y="46339"/>
            <a:ext cx="8229600" cy="114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algn="l"/>
            <a:r>
              <a:rPr lang="en-US" sz="3600" b="1" dirty="0"/>
              <a:t>Some general characteristics of forecasts</a:t>
            </a:r>
          </a:p>
        </p:txBody>
      </p:sp>
      <p:sp>
        <p:nvSpPr>
          <p:cNvPr id="162820" name="Rectangle 4"/>
          <p:cNvSpPr>
            <a:spLocks noGrp="1" noChangeArrowheads="1"/>
          </p:cNvSpPr>
          <p:nvPr>
            <p:ph type="body" idx="1"/>
          </p:nvPr>
        </p:nvSpPr>
        <p:spPr bwMode="auto">
          <a:xfrm>
            <a:off x="864973" y="617839"/>
            <a:ext cx="9345827" cy="5508326"/>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fontScale="92500" lnSpcReduction="10000"/>
          </a:bodyPr>
          <a:lstStyle/>
          <a:p>
            <a:r>
              <a:rPr lang="en-US" sz="2600" b="1" dirty="0"/>
              <a:t>Forecasts are always wrong</a:t>
            </a:r>
          </a:p>
          <a:p>
            <a:r>
              <a:rPr lang="en-US" sz="2600" b="1" dirty="0"/>
              <a:t>Forecasts are more accurate for groups or families of items</a:t>
            </a:r>
          </a:p>
          <a:p>
            <a:r>
              <a:rPr lang="en-US" sz="2600" b="1" dirty="0"/>
              <a:t>Forecasts are more accurate for shorter time periods</a:t>
            </a:r>
          </a:p>
          <a:p>
            <a:r>
              <a:rPr lang="en-US" sz="2600" b="1" dirty="0"/>
              <a:t>Every forecast should include an error estimate</a:t>
            </a:r>
          </a:p>
          <a:p>
            <a:r>
              <a:rPr lang="en-US" sz="2600" b="1" dirty="0"/>
              <a:t>Forecasts are no substitute for calculated demand</a:t>
            </a:r>
            <a:r>
              <a:rPr lang="en-US" sz="2600" b="1" dirty="0" smtClean="0"/>
              <a:t>.</a:t>
            </a:r>
            <a:r>
              <a:rPr lang="en-US" sz="2400" dirty="0" smtClean="0"/>
              <a:t> </a:t>
            </a:r>
          </a:p>
          <a:p>
            <a:pPr marL="0" indent="0">
              <a:buNone/>
            </a:pPr>
            <a:r>
              <a:rPr lang="en-US" sz="2400" b="1" dirty="0" smtClean="0"/>
              <a:t>Key issues in forecasting</a:t>
            </a:r>
          </a:p>
          <a:p>
            <a:pPr>
              <a:spcBef>
                <a:spcPct val="50000"/>
              </a:spcBef>
              <a:buFontTx/>
              <a:buAutoNum type="arabicPeriod"/>
            </a:pPr>
            <a:r>
              <a:rPr lang="en-US" sz="2400" b="1" dirty="0" smtClean="0"/>
              <a:t>A forecast is only as good as the information included in the forecast (past data) </a:t>
            </a:r>
          </a:p>
          <a:p>
            <a:pPr>
              <a:spcBef>
                <a:spcPct val="50000"/>
              </a:spcBef>
              <a:buFontTx/>
              <a:buAutoNum type="arabicPeriod"/>
            </a:pPr>
            <a:r>
              <a:rPr lang="en-US" sz="2400" b="1" dirty="0" smtClean="0"/>
              <a:t>History is not a perfect predictor of the future (i.e.: there is no such thing as a perfect forecast)</a:t>
            </a:r>
          </a:p>
          <a:p>
            <a:r>
              <a:rPr lang="en-US" sz="3200" b="1" dirty="0" smtClean="0"/>
              <a:t>REMEMBER: Forecasting is based on the assumption that the past predicts the future!  When forecasting, think carefully whether or not the past is strongly related to what you expect to see in the future…</a:t>
            </a:r>
          </a:p>
          <a:p>
            <a:endParaRPr lang="en-US" sz="3200" b="1" dirty="0"/>
          </a:p>
        </p:txBody>
      </p:sp>
    </p:spTree>
    <p:extLst>
      <p:ext uri="{BB962C8B-B14F-4D97-AF65-F5344CB8AC3E}">
        <p14:creationId xmlns:p14="http://schemas.microsoft.com/office/powerpoint/2010/main" val="6111980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162820">
                                            <p:txEl>
                                              <p:pRg st="0" end="0"/>
                                            </p:txEl>
                                          </p:spTgt>
                                        </p:tgtEl>
                                        <p:attrNameLst>
                                          <p:attrName>style.visibility</p:attrName>
                                        </p:attrNameLst>
                                      </p:cBhvr>
                                      <p:to>
                                        <p:strVal val="visible"/>
                                      </p:to>
                                    </p:set>
                                    <p:anim calcmode="lin" valueType="num">
                                      <p:cBhvr>
                                        <p:cTn id="7" dur="500" fill="hold"/>
                                        <p:tgtEl>
                                          <p:spTgt spid="162820">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62820">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162820">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162820">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162820">
                                            <p:txEl>
                                              <p:pRg st="1" end="1"/>
                                            </p:txEl>
                                          </p:spTgt>
                                        </p:tgtEl>
                                        <p:attrNameLst>
                                          <p:attrName>style.visibility</p:attrName>
                                        </p:attrNameLst>
                                      </p:cBhvr>
                                      <p:to>
                                        <p:strVal val="visible"/>
                                      </p:to>
                                    </p:set>
                                    <p:anim calcmode="lin" valueType="num">
                                      <p:cBhvr>
                                        <p:cTn id="15" dur="500" fill="hold"/>
                                        <p:tgtEl>
                                          <p:spTgt spid="162820">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62820">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162820">
                                            <p:txEl>
                                              <p:pRg st="1" end="1"/>
                                            </p:txEl>
                                          </p:spTgt>
                                        </p:tgtEl>
                                        <p:attrNameLst>
                                          <p:attrName>ppt_x</p:attrName>
                                        </p:attrNameLst>
                                      </p:cBhvr>
                                      <p:tavLst>
                                        <p:tav tm="0">
                                          <p:val>
                                            <p:fltVal val="0.5"/>
                                          </p:val>
                                        </p:tav>
                                        <p:tav tm="100000">
                                          <p:val>
                                            <p:strVal val="#ppt_x"/>
                                          </p:val>
                                        </p:tav>
                                      </p:tavLst>
                                    </p:anim>
                                    <p:anim calcmode="lin" valueType="num">
                                      <p:cBhvr>
                                        <p:cTn id="18" dur="500" fill="hold"/>
                                        <p:tgtEl>
                                          <p:spTgt spid="162820">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162820">
                                            <p:txEl>
                                              <p:pRg st="2" end="2"/>
                                            </p:txEl>
                                          </p:spTgt>
                                        </p:tgtEl>
                                        <p:attrNameLst>
                                          <p:attrName>style.visibility</p:attrName>
                                        </p:attrNameLst>
                                      </p:cBhvr>
                                      <p:to>
                                        <p:strVal val="visible"/>
                                      </p:to>
                                    </p:set>
                                    <p:anim calcmode="lin" valueType="num">
                                      <p:cBhvr>
                                        <p:cTn id="23" dur="500" fill="hold"/>
                                        <p:tgtEl>
                                          <p:spTgt spid="162820">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162820">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162820">
                                            <p:txEl>
                                              <p:pRg st="2" end="2"/>
                                            </p:txEl>
                                          </p:spTgt>
                                        </p:tgtEl>
                                        <p:attrNameLst>
                                          <p:attrName>ppt_x</p:attrName>
                                        </p:attrNameLst>
                                      </p:cBhvr>
                                      <p:tavLst>
                                        <p:tav tm="0">
                                          <p:val>
                                            <p:fltVal val="0.5"/>
                                          </p:val>
                                        </p:tav>
                                        <p:tav tm="100000">
                                          <p:val>
                                            <p:strVal val="#ppt_x"/>
                                          </p:val>
                                        </p:tav>
                                      </p:tavLst>
                                    </p:anim>
                                    <p:anim calcmode="lin" valueType="num">
                                      <p:cBhvr>
                                        <p:cTn id="26" dur="500" fill="hold"/>
                                        <p:tgtEl>
                                          <p:spTgt spid="162820">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162820">
                                            <p:txEl>
                                              <p:pRg st="3" end="3"/>
                                            </p:txEl>
                                          </p:spTgt>
                                        </p:tgtEl>
                                        <p:attrNameLst>
                                          <p:attrName>style.visibility</p:attrName>
                                        </p:attrNameLst>
                                      </p:cBhvr>
                                      <p:to>
                                        <p:strVal val="visible"/>
                                      </p:to>
                                    </p:set>
                                    <p:anim calcmode="lin" valueType="num">
                                      <p:cBhvr>
                                        <p:cTn id="31" dur="500" fill="hold"/>
                                        <p:tgtEl>
                                          <p:spTgt spid="162820">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162820">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162820">
                                            <p:txEl>
                                              <p:pRg st="3" end="3"/>
                                            </p:txEl>
                                          </p:spTgt>
                                        </p:tgtEl>
                                        <p:attrNameLst>
                                          <p:attrName>ppt_x</p:attrName>
                                        </p:attrNameLst>
                                      </p:cBhvr>
                                      <p:tavLst>
                                        <p:tav tm="0">
                                          <p:val>
                                            <p:fltVal val="0.5"/>
                                          </p:val>
                                        </p:tav>
                                        <p:tav tm="100000">
                                          <p:val>
                                            <p:strVal val="#ppt_x"/>
                                          </p:val>
                                        </p:tav>
                                      </p:tavLst>
                                    </p:anim>
                                    <p:anim calcmode="lin" valueType="num">
                                      <p:cBhvr>
                                        <p:cTn id="34" dur="500" fill="hold"/>
                                        <p:tgtEl>
                                          <p:spTgt spid="162820">
                                            <p:txEl>
                                              <p:pRg st="3" end="3"/>
                                            </p:txEl>
                                          </p:spTgt>
                                        </p:tgtEl>
                                        <p:attrNameLst>
                                          <p:attrName>ppt_y</p:attrName>
                                        </p:attrNameLst>
                                      </p:cBhvr>
                                      <p:tavLst>
                                        <p:tav tm="0">
                                          <p:val>
                                            <p:fltVal val="0.5"/>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3" presetClass="entr" presetSubtype="528" fill="hold" grpId="0" nodeType="clickEffect">
                                  <p:stCondLst>
                                    <p:cond delay="0"/>
                                  </p:stCondLst>
                                  <p:childTnLst>
                                    <p:set>
                                      <p:cBhvr>
                                        <p:cTn id="38" dur="1" fill="hold">
                                          <p:stCondLst>
                                            <p:cond delay="0"/>
                                          </p:stCondLst>
                                        </p:cTn>
                                        <p:tgtEl>
                                          <p:spTgt spid="162820">
                                            <p:txEl>
                                              <p:pRg st="4" end="4"/>
                                            </p:txEl>
                                          </p:spTgt>
                                        </p:tgtEl>
                                        <p:attrNameLst>
                                          <p:attrName>style.visibility</p:attrName>
                                        </p:attrNameLst>
                                      </p:cBhvr>
                                      <p:to>
                                        <p:strVal val="visible"/>
                                      </p:to>
                                    </p:set>
                                    <p:anim calcmode="lin" valueType="num">
                                      <p:cBhvr>
                                        <p:cTn id="39" dur="500" fill="hold"/>
                                        <p:tgtEl>
                                          <p:spTgt spid="162820">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162820">
                                            <p:txEl>
                                              <p:pRg st="4" end="4"/>
                                            </p:txEl>
                                          </p:spTgt>
                                        </p:tgtEl>
                                        <p:attrNameLst>
                                          <p:attrName>ppt_h</p:attrName>
                                        </p:attrNameLst>
                                      </p:cBhvr>
                                      <p:tavLst>
                                        <p:tav tm="0">
                                          <p:val>
                                            <p:fltVal val="0"/>
                                          </p:val>
                                        </p:tav>
                                        <p:tav tm="100000">
                                          <p:val>
                                            <p:strVal val="#ppt_h"/>
                                          </p:val>
                                        </p:tav>
                                      </p:tavLst>
                                    </p:anim>
                                    <p:anim calcmode="lin" valueType="num">
                                      <p:cBhvr>
                                        <p:cTn id="41" dur="500" fill="hold"/>
                                        <p:tgtEl>
                                          <p:spTgt spid="162820">
                                            <p:txEl>
                                              <p:pRg st="4" end="4"/>
                                            </p:txEl>
                                          </p:spTgt>
                                        </p:tgtEl>
                                        <p:attrNameLst>
                                          <p:attrName>ppt_x</p:attrName>
                                        </p:attrNameLst>
                                      </p:cBhvr>
                                      <p:tavLst>
                                        <p:tav tm="0">
                                          <p:val>
                                            <p:fltVal val="0.5"/>
                                          </p:val>
                                        </p:tav>
                                        <p:tav tm="100000">
                                          <p:val>
                                            <p:strVal val="#ppt_x"/>
                                          </p:val>
                                        </p:tav>
                                      </p:tavLst>
                                    </p:anim>
                                    <p:anim calcmode="lin" valueType="num">
                                      <p:cBhvr>
                                        <p:cTn id="42" dur="500" fill="hold"/>
                                        <p:tgtEl>
                                          <p:spTgt spid="162820">
                                            <p:txEl>
                                              <p:pRg st="4" end="4"/>
                                            </p:txEl>
                                          </p:spTgt>
                                        </p:tgtEl>
                                        <p:attrNameLst>
                                          <p:attrName>ppt_y</p:attrName>
                                        </p:attrNameLst>
                                      </p:cBhvr>
                                      <p:tavLst>
                                        <p:tav tm="0">
                                          <p:val>
                                            <p:fltVal val="0.5"/>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3" presetClass="entr" presetSubtype="528" fill="hold" grpId="0" nodeType="clickEffect">
                                  <p:stCondLst>
                                    <p:cond delay="0"/>
                                  </p:stCondLst>
                                  <p:childTnLst>
                                    <p:set>
                                      <p:cBhvr>
                                        <p:cTn id="46" dur="1" fill="hold">
                                          <p:stCondLst>
                                            <p:cond delay="0"/>
                                          </p:stCondLst>
                                        </p:cTn>
                                        <p:tgtEl>
                                          <p:spTgt spid="162820">
                                            <p:txEl>
                                              <p:pRg st="5" end="5"/>
                                            </p:txEl>
                                          </p:spTgt>
                                        </p:tgtEl>
                                        <p:attrNameLst>
                                          <p:attrName>style.visibility</p:attrName>
                                        </p:attrNameLst>
                                      </p:cBhvr>
                                      <p:to>
                                        <p:strVal val="visible"/>
                                      </p:to>
                                    </p:set>
                                    <p:anim calcmode="lin" valueType="num">
                                      <p:cBhvr>
                                        <p:cTn id="47" dur="500" fill="hold"/>
                                        <p:tgtEl>
                                          <p:spTgt spid="162820">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162820">
                                            <p:txEl>
                                              <p:pRg st="5" end="5"/>
                                            </p:txEl>
                                          </p:spTgt>
                                        </p:tgtEl>
                                        <p:attrNameLst>
                                          <p:attrName>ppt_h</p:attrName>
                                        </p:attrNameLst>
                                      </p:cBhvr>
                                      <p:tavLst>
                                        <p:tav tm="0">
                                          <p:val>
                                            <p:fltVal val="0"/>
                                          </p:val>
                                        </p:tav>
                                        <p:tav tm="100000">
                                          <p:val>
                                            <p:strVal val="#ppt_h"/>
                                          </p:val>
                                        </p:tav>
                                      </p:tavLst>
                                    </p:anim>
                                    <p:anim calcmode="lin" valueType="num">
                                      <p:cBhvr>
                                        <p:cTn id="49" dur="500" fill="hold"/>
                                        <p:tgtEl>
                                          <p:spTgt spid="162820">
                                            <p:txEl>
                                              <p:pRg st="5" end="5"/>
                                            </p:txEl>
                                          </p:spTgt>
                                        </p:tgtEl>
                                        <p:attrNameLst>
                                          <p:attrName>ppt_x</p:attrName>
                                        </p:attrNameLst>
                                      </p:cBhvr>
                                      <p:tavLst>
                                        <p:tav tm="0">
                                          <p:val>
                                            <p:fltVal val="0.5"/>
                                          </p:val>
                                        </p:tav>
                                        <p:tav tm="100000">
                                          <p:val>
                                            <p:strVal val="#ppt_x"/>
                                          </p:val>
                                        </p:tav>
                                      </p:tavLst>
                                    </p:anim>
                                    <p:anim calcmode="lin" valueType="num">
                                      <p:cBhvr>
                                        <p:cTn id="50" dur="500" fill="hold"/>
                                        <p:tgtEl>
                                          <p:spTgt spid="162820">
                                            <p:txEl>
                                              <p:pRg st="5" end="5"/>
                                            </p:txEl>
                                          </p:spTgt>
                                        </p:tgtEl>
                                        <p:attrNameLst>
                                          <p:attrName>ppt_y</p:attrName>
                                        </p:attrNameLst>
                                      </p:cBhvr>
                                      <p:tavLst>
                                        <p:tav tm="0">
                                          <p:val>
                                            <p:fltVal val="0.5"/>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528" fill="hold" grpId="0" nodeType="clickEffect">
                                  <p:stCondLst>
                                    <p:cond delay="0"/>
                                  </p:stCondLst>
                                  <p:childTnLst>
                                    <p:set>
                                      <p:cBhvr>
                                        <p:cTn id="54" dur="1" fill="hold">
                                          <p:stCondLst>
                                            <p:cond delay="0"/>
                                          </p:stCondLst>
                                        </p:cTn>
                                        <p:tgtEl>
                                          <p:spTgt spid="162820">
                                            <p:txEl>
                                              <p:pRg st="6" end="6"/>
                                            </p:txEl>
                                          </p:spTgt>
                                        </p:tgtEl>
                                        <p:attrNameLst>
                                          <p:attrName>style.visibility</p:attrName>
                                        </p:attrNameLst>
                                      </p:cBhvr>
                                      <p:to>
                                        <p:strVal val="visible"/>
                                      </p:to>
                                    </p:set>
                                    <p:anim calcmode="lin" valueType="num">
                                      <p:cBhvr>
                                        <p:cTn id="55" dur="500" fill="hold"/>
                                        <p:tgtEl>
                                          <p:spTgt spid="162820">
                                            <p:txEl>
                                              <p:pRg st="6" end="6"/>
                                            </p:txEl>
                                          </p:spTgt>
                                        </p:tgtEl>
                                        <p:attrNameLst>
                                          <p:attrName>ppt_w</p:attrName>
                                        </p:attrNameLst>
                                      </p:cBhvr>
                                      <p:tavLst>
                                        <p:tav tm="0">
                                          <p:val>
                                            <p:fltVal val="0"/>
                                          </p:val>
                                        </p:tav>
                                        <p:tav tm="100000">
                                          <p:val>
                                            <p:strVal val="#ppt_w"/>
                                          </p:val>
                                        </p:tav>
                                      </p:tavLst>
                                    </p:anim>
                                    <p:anim calcmode="lin" valueType="num">
                                      <p:cBhvr>
                                        <p:cTn id="56" dur="500" fill="hold"/>
                                        <p:tgtEl>
                                          <p:spTgt spid="162820">
                                            <p:txEl>
                                              <p:pRg st="6" end="6"/>
                                            </p:txEl>
                                          </p:spTgt>
                                        </p:tgtEl>
                                        <p:attrNameLst>
                                          <p:attrName>ppt_h</p:attrName>
                                        </p:attrNameLst>
                                      </p:cBhvr>
                                      <p:tavLst>
                                        <p:tav tm="0">
                                          <p:val>
                                            <p:fltVal val="0"/>
                                          </p:val>
                                        </p:tav>
                                        <p:tav tm="100000">
                                          <p:val>
                                            <p:strVal val="#ppt_h"/>
                                          </p:val>
                                        </p:tav>
                                      </p:tavLst>
                                    </p:anim>
                                    <p:anim calcmode="lin" valueType="num">
                                      <p:cBhvr>
                                        <p:cTn id="57" dur="500" fill="hold"/>
                                        <p:tgtEl>
                                          <p:spTgt spid="162820">
                                            <p:txEl>
                                              <p:pRg st="6" end="6"/>
                                            </p:txEl>
                                          </p:spTgt>
                                        </p:tgtEl>
                                        <p:attrNameLst>
                                          <p:attrName>ppt_x</p:attrName>
                                        </p:attrNameLst>
                                      </p:cBhvr>
                                      <p:tavLst>
                                        <p:tav tm="0">
                                          <p:val>
                                            <p:fltVal val="0.5"/>
                                          </p:val>
                                        </p:tav>
                                        <p:tav tm="100000">
                                          <p:val>
                                            <p:strVal val="#ppt_x"/>
                                          </p:val>
                                        </p:tav>
                                      </p:tavLst>
                                    </p:anim>
                                    <p:anim calcmode="lin" valueType="num">
                                      <p:cBhvr>
                                        <p:cTn id="58" dur="500" fill="hold"/>
                                        <p:tgtEl>
                                          <p:spTgt spid="162820">
                                            <p:txEl>
                                              <p:pRg st="6" end="6"/>
                                            </p:txEl>
                                          </p:spTgt>
                                        </p:tgtEl>
                                        <p:attrNameLst>
                                          <p:attrName>ppt_y</p:attrName>
                                        </p:attrNameLst>
                                      </p:cBhvr>
                                      <p:tavLst>
                                        <p:tav tm="0">
                                          <p:val>
                                            <p:fltVal val="0.5"/>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3" presetClass="entr" presetSubtype="528" fill="hold" grpId="0" nodeType="clickEffect">
                                  <p:stCondLst>
                                    <p:cond delay="0"/>
                                  </p:stCondLst>
                                  <p:childTnLst>
                                    <p:set>
                                      <p:cBhvr>
                                        <p:cTn id="62" dur="1" fill="hold">
                                          <p:stCondLst>
                                            <p:cond delay="0"/>
                                          </p:stCondLst>
                                        </p:cTn>
                                        <p:tgtEl>
                                          <p:spTgt spid="162820">
                                            <p:txEl>
                                              <p:pRg st="7" end="7"/>
                                            </p:txEl>
                                          </p:spTgt>
                                        </p:tgtEl>
                                        <p:attrNameLst>
                                          <p:attrName>style.visibility</p:attrName>
                                        </p:attrNameLst>
                                      </p:cBhvr>
                                      <p:to>
                                        <p:strVal val="visible"/>
                                      </p:to>
                                    </p:set>
                                    <p:anim calcmode="lin" valueType="num">
                                      <p:cBhvr>
                                        <p:cTn id="63" dur="500" fill="hold"/>
                                        <p:tgtEl>
                                          <p:spTgt spid="162820">
                                            <p:txEl>
                                              <p:pRg st="7" end="7"/>
                                            </p:txEl>
                                          </p:spTgt>
                                        </p:tgtEl>
                                        <p:attrNameLst>
                                          <p:attrName>ppt_w</p:attrName>
                                        </p:attrNameLst>
                                      </p:cBhvr>
                                      <p:tavLst>
                                        <p:tav tm="0">
                                          <p:val>
                                            <p:fltVal val="0"/>
                                          </p:val>
                                        </p:tav>
                                        <p:tav tm="100000">
                                          <p:val>
                                            <p:strVal val="#ppt_w"/>
                                          </p:val>
                                        </p:tav>
                                      </p:tavLst>
                                    </p:anim>
                                    <p:anim calcmode="lin" valueType="num">
                                      <p:cBhvr>
                                        <p:cTn id="64" dur="500" fill="hold"/>
                                        <p:tgtEl>
                                          <p:spTgt spid="162820">
                                            <p:txEl>
                                              <p:pRg st="7" end="7"/>
                                            </p:txEl>
                                          </p:spTgt>
                                        </p:tgtEl>
                                        <p:attrNameLst>
                                          <p:attrName>ppt_h</p:attrName>
                                        </p:attrNameLst>
                                      </p:cBhvr>
                                      <p:tavLst>
                                        <p:tav tm="0">
                                          <p:val>
                                            <p:fltVal val="0"/>
                                          </p:val>
                                        </p:tav>
                                        <p:tav tm="100000">
                                          <p:val>
                                            <p:strVal val="#ppt_h"/>
                                          </p:val>
                                        </p:tav>
                                      </p:tavLst>
                                    </p:anim>
                                    <p:anim calcmode="lin" valueType="num">
                                      <p:cBhvr>
                                        <p:cTn id="65" dur="500" fill="hold"/>
                                        <p:tgtEl>
                                          <p:spTgt spid="162820">
                                            <p:txEl>
                                              <p:pRg st="7" end="7"/>
                                            </p:txEl>
                                          </p:spTgt>
                                        </p:tgtEl>
                                        <p:attrNameLst>
                                          <p:attrName>ppt_x</p:attrName>
                                        </p:attrNameLst>
                                      </p:cBhvr>
                                      <p:tavLst>
                                        <p:tav tm="0">
                                          <p:val>
                                            <p:fltVal val="0.5"/>
                                          </p:val>
                                        </p:tav>
                                        <p:tav tm="100000">
                                          <p:val>
                                            <p:strVal val="#ppt_x"/>
                                          </p:val>
                                        </p:tav>
                                      </p:tavLst>
                                    </p:anim>
                                    <p:anim calcmode="lin" valueType="num">
                                      <p:cBhvr>
                                        <p:cTn id="66" dur="500" fill="hold"/>
                                        <p:tgtEl>
                                          <p:spTgt spid="162820">
                                            <p:txEl>
                                              <p:pRg st="7" end="7"/>
                                            </p:txEl>
                                          </p:spTgt>
                                        </p:tgtEl>
                                        <p:attrNameLst>
                                          <p:attrName>ppt_y</p:attrName>
                                        </p:attrNameLst>
                                      </p:cBhvr>
                                      <p:tavLst>
                                        <p:tav tm="0">
                                          <p:val>
                                            <p:fltVal val="0.5"/>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3" presetClass="entr" presetSubtype="528" fill="hold" grpId="0" nodeType="clickEffect">
                                  <p:stCondLst>
                                    <p:cond delay="0"/>
                                  </p:stCondLst>
                                  <p:childTnLst>
                                    <p:set>
                                      <p:cBhvr>
                                        <p:cTn id="70" dur="1" fill="hold">
                                          <p:stCondLst>
                                            <p:cond delay="0"/>
                                          </p:stCondLst>
                                        </p:cTn>
                                        <p:tgtEl>
                                          <p:spTgt spid="162820">
                                            <p:txEl>
                                              <p:pRg st="8" end="8"/>
                                            </p:txEl>
                                          </p:spTgt>
                                        </p:tgtEl>
                                        <p:attrNameLst>
                                          <p:attrName>style.visibility</p:attrName>
                                        </p:attrNameLst>
                                      </p:cBhvr>
                                      <p:to>
                                        <p:strVal val="visible"/>
                                      </p:to>
                                    </p:set>
                                    <p:anim calcmode="lin" valueType="num">
                                      <p:cBhvr>
                                        <p:cTn id="71" dur="500" fill="hold"/>
                                        <p:tgtEl>
                                          <p:spTgt spid="162820">
                                            <p:txEl>
                                              <p:pRg st="8" end="8"/>
                                            </p:txEl>
                                          </p:spTgt>
                                        </p:tgtEl>
                                        <p:attrNameLst>
                                          <p:attrName>ppt_w</p:attrName>
                                        </p:attrNameLst>
                                      </p:cBhvr>
                                      <p:tavLst>
                                        <p:tav tm="0">
                                          <p:val>
                                            <p:fltVal val="0"/>
                                          </p:val>
                                        </p:tav>
                                        <p:tav tm="100000">
                                          <p:val>
                                            <p:strVal val="#ppt_w"/>
                                          </p:val>
                                        </p:tav>
                                      </p:tavLst>
                                    </p:anim>
                                    <p:anim calcmode="lin" valueType="num">
                                      <p:cBhvr>
                                        <p:cTn id="72" dur="500" fill="hold"/>
                                        <p:tgtEl>
                                          <p:spTgt spid="162820">
                                            <p:txEl>
                                              <p:pRg st="8" end="8"/>
                                            </p:txEl>
                                          </p:spTgt>
                                        </p:tgtEl>
                                        <p:attrNameLst>
                                          <p:attrName>ppt_h</p:attrName>
                                        </p:attrNameLst>
                                      </p:cBhvr>
                                      <p:tavLst>
                                        <p:tav tm="0">
                                          <p:val>
                                            <p:fltVal val="0"/>
                                          </p:val>
                                        </p:tav>
                                        <p:tav tm="100000">
                                          <p:val>
                                            <p:strVal val="#ppt_h"/>
                                          </p:val>
                                        </p:tav>
                                      </p:tavLst>
                                    </p:anim>
                                    <p:anim calcmode="lin" valueType="num">
                                      <p:cBhvr>
                                        <p:cTn id="73" dur="500" fill="hold"/>
                                        <p:tgtEl>
                                          <p:spTgt spid="162820">
                                            <p:txEl>
                                              <p:pRg st="8" end="8"/>
                                            </p:txEl>
                                          </p:spTgt>
                                        </p:tgtEl>
                                        <p:attrNameLst>
                                          <p:attrName>ppt_x</p:attrName>
                                        </p:attrNameLst>
                                      </p:cBhvr>
                                      <p:tavLst>
                                        <p:tav tm="0">
                                          <p:val>
                                            <p:fltVal val="0.5"/>
                                          </p:val>
                                        </p:tav>
                                        <p:tav tm="100000">
                                          <p:val>
                                            <p:strVal val="#ppt_x"/>
                                          </p:val>
                                        </p:tav>
                                      </p:tavLst>
                                    </p:anim>
                                    <p:anim calcmode="lin" valueType="num">
                                      <p:cBhvr>
                                        <p:cTn id="74" dur="500" fill="hold"/>
                                        <p:tgtEl>
                                          <p:spTgt spid="162820">
                                            <p:txEl>
                                              <p:pRg st="8" end="8"/>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20"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2"/>
          <p:cNvSpPr txBox="1">
            <a:spLocks noChangeArrowheads="1"/>
          </p:cNvSpPr>
          <p:nvPr/>
        </p:nvSpPr>
        <p:spPr bwMode="auto">
          <a:xfrm>
            <a:off x="1828800" y="457200"/>
            <a:ext cx="822960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400" dirty="0">
                <a:latin typeface="+mj-lt"/>
              </a:rPr>
              <a:t>Types of forecasting methods</a:t>
            </a:r>
          </a:p>
        </p:txBody>
      </p:sp>
      <p:sp>
        <p:nvSpPr>
          <p:cNvPr id="59398" name="Text Box 6"/>
          <p:cNvSpPr txBox="1">
            <a:spLocks noChangeArrowheads="1"/>
          </p:cNvSpPr>
          <p:nvPr/>
        </p:nvSpPr>
        <p:spPr bwMode="auto">
          <a:xfrm>
            <a:off x="6400800" y="2971801"/>
            <a:ext cx="35052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dirty="0"/>
              <a:t>Rely on data and analytical techniques.</a:t>
            </a:r>
          </a:p>
        </p:txBody>
      </p:sp>
      <p:sp>
        <p:nvSpPr>
          <p:cNvPr id="59399" name="Text Box 7"/>
          <p:cNvSpPr txBox="1">
            <a:spLocks noChangeArrowheads="1"/>
          </p:cNvSpPr>
          <p:nvPr/>
        </p:nvSpPr>
        <p:spPr bwMode="auto">
          <a:xfrm>
            <a:off x="1828799" y="2971800"/>
            <a:ext cx="3880021"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3200" dirty="0"/>
              <a:t>Rely on subjective opinions from one or more experts</a:t>
            </a:r>
            <a:r>
              <a:rPr lang="en-US" dirty="0"/>
              <a:t>.</a:t>
            </a:r>
          </a:p>
        </p:txBody>
      </p:sp>
      <p:sp>
        <p:nvSpPr>
          <p:cNvPr id="59400" name="Rectangle 8"/>
          <p:cNvSpPr>
            <a:spLocks noChangeArrowheads="1"/>
          </p:cNvSpPr>
          <p:nvPr/>
        </p:nvSpPr>
        <p:spPr bwMode="auto">
          <a:xfrm>
            <a:off x="1828800" y="1952368"/>
            <a:ext cx="3880021" cy="523220"/>
          </a:xfrm>
          <a:prstGeom prst="rect">
            <a:avLst/>
          </a:prstGeom>
          <a:noFill/>
          <a:ln>
            <a:noFill/>
          </a:ln>
          <a:effectLst/>
        </p:spPr>
        <p:txBody>
          <a:bodyPr wrap="square">
            <a:spAutoFit/>
          </a:bodyPr>
          <a:lstStyle/>
          <a:p>
            <a:r>
              <a:rPr lang="en-US" sz="2800" dirty="0"/>
              <a:t>Qualitative methods</a:t>
            </a:r>
          </a:p>
        </p:txBody>
      </p:sp>
      <p:sp>
        <p:nvSpPr>
          <p:cNvPr id="59401" name="Rectangle 9"/>
          <p:cNvSpPr>
            <a:spLocks noChangeArrowheads="1"/>
          </p:cNvSpPr>
          <p:nvPr/>
        </p:nvSpPr>
        <p:spPr bwMode="auto">
          <a:xfrm>
            <a:off x="6400800" y="2000425"/>
            <a:ext cx="3370987" cy="523220"/>
          </a:xfrm>
          <a:prstGeom prst="rect">
            <a:avLst/>
          </a:prstGeom>
          <a:noFill/>
          <a:ln>
            <a:noFill/>
          </a:ln>
          <a:effectLst/>
        </p:spPr>
        <p:txBody>
          <a:bodyPr wrap="none">
            <a:spAutoFit/>
          </a:bodyPr>
          <a:lstStyle/>
          <a:p>
            <a:r>
              <a:rPr lang="en-US" sz="2800" dirty="0"/>
              <a:t>Quantitative methods</a:t>
            </a:r>
          </a:p>
        </p:txBody>
      </p:sp>
    </p:spTree>
    <p:extLst>
      <p:ext uri="{BB962C8B-B14F-4D97-AF65-F5344CB8AC3E}">
        <p14:creationId xmlns:p14="http://schemas.microsoft.com/office/powerpoint/2010/main" val="18458577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1981200" y="457200"/>
            <a:ext cx="8229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a:t>Qualitative forecasting methods</a:t>
            </a:r>
          </a:p>
        </p:txBody>
      </p:sp>
      <p:sp>
        <p:nvSpPr>
          <p:cNvPr id="64515" name="Text Box 3"/>
          <p:cNvSpPr txBox="1">
            <a:spLocks noChangeArrowheads="1"/>
          </p:cNvSpPr>
          <p:nvPr/>
        </p:nvSpPr>
        <p:spPr bwMode="auto">
          <a:xfrm>
            <a:off x="486031" y="1280899"/>
            <a:ext cx="10758617" cy="5139869"/>
          </a:xfrm>
          <a:prstGeom prst="rect">
            <a:avLst/>
          </a:prstGeom>
          <a:noFill/>
          <a:ln>
            <a:noFill/>
          </a:ln>
          <a:effectLst/>
        </p:spPr>
        <p:txBody>
          <a:bodyPr wrap="square">
            <a:spAutoFit/>
          </a:bodyPr>
          <a:lstStyle/>
          <a:p>
            <a:pPr>
              <a:spcBef>
                <a:spcPct val="75000"/>
              </a:spcBef>
            </a:pPr>
            <a:r>
              <a:rPr lang="en-US" sz="3200" b="1" i="1" dirty="0">
                <a:latin typeface="+mj-lt"/>
              </a:rPr>
              <a:t>Grass Roots</a:t>
            </a:r>
            <a:r>
              <a:rPr lang="en-US" sz="3200" dirty="0">
                <a:latin typeface="+mj-lt"/>
              </a:rPr>
              <a:t>: deriving future demand by asking the person closest to the customer.</a:t>
            </a:r>
          </a:p>
          <a:p>
            <a:pPr>
              <a:spcBef>
                <a:spcPct val="75000"/>
              </a:spcBef>
            </a:pPr>
            <a:r>
              <a:rPr lang="en-US" sz="3200" b="1" i="1" dirty="0">
                <a:latin typeface="+mj-lt"/>
              </a:rPr>
              <a:t>Market Research</a:t>
            </a:r>
            <a:r>
              <a:rPr lang="en-US" sz="3200" dirty="0">
                <a:latin typeface="+mj-lt"/>
              </a:rPr>
              <a:t>: trying to identify customer habits; new product ideas.</a:t>
            </a:r>
          </a:p>
          <a:p>
            <a:pPr>
              <a:spcBef>
                <a:spcPct val="75000"/>
              </a:spcBef>
            </a:pPr>
            <a:r>
              <a:rPr lang="en-US" sz="3200" b="1" i="1" dirty="0">
                <a:latin typeface="+mj-lt"/>
              </a:rPr>
              <a:t>Panel Consensus</a:t>
            </a:r>
            <a:r>
              <a:rPr lang="en-US" sz="3200" dirty="0">
                <a:latin typeface="+mj-lt"/>
              </a:rPr>
              <a:t>: deriving future estimations from the synergy of a panel of experts in the area.</a:t>
            </a:r>
          </a:p>
          <a:p>
            <a:pPr>
              <a:spcBef>
                <a:spcPct val="75000"/>
              </a:spcBef>
            </a:pPr>
            <a:r>
              <a:rPr lang="en-US" sz="3200" b="1" i="1" dirty="0" smtClean="0">
                <a:latin typeface="+mj-lt"/>
              </a:rPr>
              <a:t>Delphi </a:t>
            </a:r>
            <a:r>
              <a:rPr lang="en-US" sz="3200" b="1" i="1" dirty="0">
                <a:latin typeface="+mj-lt"/>
              </a:rPr>
              <a:t>Method</a:t>
            </a:r>
            <a:r>
              <a:rPr lang="en-US" sz="3200" dirty="0">
                <a:latin typeface="+mj-lt"/>
              </a:rPr>
              <a:t>: similar to the panel consensus but with concealed identities.</a:t>
            </a:r>
          </a:p>
        </p:txBody>
      </p:sp>
    </p:spTree>
    <p:extLst>
      <p:ext uri="{BB962C8B-B14F-4D97-AF65-F5344CB8AC3E}">
        <p14:creationId xmlns:p14="http://schemas.microsoft.com/office/powerpoint/2010/main" val="15847956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p:cNvSpPr txBox="1">
            <a:spLocks noChangeArrowheads="1"/>
          </p:cNvSpPr>
          <p:nvPr/>
        </p:nvSpPr>
        <p:spPr bwMode="auto">
          <a:xfrm>
            <a:off x="1904999" y="533400"/>
            <a:ext cx="859824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4800" dirty="0">
                <a:latin typeface="+mj-lt"/>
              </a:rPr>
              <a:t>Quantitative forecasting methods</a:t>
            </a:r>
          </a:p>
        </p:txBody>
      </p:sp>
      <p:sp>
        <p:nvSpPr>
          <p:cNvPr id="65539" name="Text Box 3"/>
          <p:cNvSpPr txBox="1">
            <a:spLocks noChangeArrowheads="1"/>
          </p:cNvSpPr>
          <p:nvPr/>
        </p:nvSpPr>
        <p:spPr bwMode="auto">
          <a:xfrm>
            <a:off x="752731" y="1364397"/>
            <a:ext cx="10902778" cy="6370975"/>
          </a:xfrm>
          <a:prstGeom prst="rect">
            <a:avLst/>
          </a:prstGeom>
          <a:noFill/>
          <a:ln>
            <a:noFill/>
          </a:ln>
          <a:effectLst/>
        </p:spPr>
        <p:txBody>
          <a:bodyPr wrap="square">
            <a:spAutoFit/>
          </a:bodyPr>
          <a:lstStyle/>
          <a:p>
            <a:pPr>
              <a:spcBef>
                <a:spcPct val="75000"/>
              </a:spcBef>
            </a:pPr>
            <a:r>
              <a:rPr lang="en-US" sz="3200" b="1" dirty="0">
                <a:latin typeface="+mj-lt"/>
              </a:rPr>
              <a:t>Time </a:t>
            </a:r>
            <a:r>
              <a:rPr lang="en-US" sz="3200" b="1" dirty="0" smtClean="0">
                <a:latin typeface="+mj-lt"/>
              </a:rPr>
              <a:t>Series Analysis</a:t>
            </a:r>
            <a:r>
              <a:rPr lang="en-US" sz="3200" dirty="0" smtClean="0">
                <a:latin typeface="+mj-lt"/>
              </a:rPr>
              <a:t>: </a:t>
            </a:r>
            <a:r>
              <a:rPr lang="en-US" sz="3200" dirty="0">
                <a:latin typeface="+mj-lt"/>
              </a:rPr>
              <a:t>models that predict future demand based on past history </a:t>
            </a:r>
            <a:r>
              <a:rPr lang="en-US" sz="3200" dirty="0" smtClean="0">
                <a:latin typeface="+mj-lt"/>
              </a:rPr>
              <a:t>trends. Aim is to find the pattern in the data set in making forecasts. </a:t>
            </a:r>
            <a:r>
              <a:rPr lang="en-US" sz="3200" b="1" dirty="0" smtClean="0">
                <a:latin typeface="+mj-lt"/>
              </a:rPr>
              <a:t>Involves time as the Independent variable. Four components combine to provide the overall pattern in a time series analysis: trends, cycles, seasonality and irregular variations. Irregular variations occurs due to unanticipated factors. Limitation in TA is that it assumes that past patterns will continue in the future.</a:t>
            </a:r>
          </a:p>
          <a:p>
            <a:pPr>
              <a:spcBef>
                <a:spcPct val="75000"/>
              </a:spcBef>
            </a:pPr>
            <a:r>
              <a:rPr lang="en-US" sz="3200" b="1" dirty="0" smtClean="0">
                <a:latin typeface="+mj-lt"/>
              </a:rPr>
              <a:t>Smoothing</a:t>
            </a:r>
            <a:r>
              <a:rPr lang="en-US" sz="3200" dirty="0" smtClean="0">
                <a:latin typeface="+mj-lt"/>
              </a:rPr>
              <a:t>: is an analytical method that </a:t>
            </a:r>
            <a:r>
              <a:rPr lang="en-US" sz="3200" dirty="0" err="1" smtClean="0">
                <a:latin typeface="+mj-lt"/>
              </a:rPr>
              <a:t>smoothes</a:t>
            </a:r>
            <a:r>
              <a:rPr lang="en-US" sz="3200" dirty="0" smtClean="0">
                <a:latin typeface="+mj-lt"/>
              </a:rPr>
              <a:t> out the random fluctuations from the irregular component of the time series. Moving Average, weighted moving average and exponential smoothing are 3 smoothing methods.</a:t>
            </a:r>
            <a:endParaRPr lang="en-US" sz="3200" dirty="0">
              <a:latin typeface="+mj-lt"/>
            </a:endParaRPr>
          </a:p>
        </p:txBody>
      </p:sp>
    </p:spTree>
    <p:extLst>
      <p:ext uri="{BB962C8B-B14F-4D97-AF65-F5344CB8AC3E}">
        <p14:creationId xmlns:p14="http://schemas.microsoft.com/office/powerpoint/2010/main" val="14966612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Text Box 3"/>
          <p:cNvSpPr txBox="1">
            <a:spLocks noChangeArrowheads="1"/>
          </p:cNvSpPr>
          <p:nvPr/>
        </p:nvSpPr>
        <p:spPr bwMode="auto">
          <a:xfrm>
            <a:off x="766119" y="1383957"/>
            <a:ext cx="9444681" cy="4031873"/>
          </a:xfrm>
          <a:prstGeom prst="rect">
            <a:avLst/>
          </a:prstGeom>
          <a:noFill/>
          <a:ln>
            <a:noFill/>
          </a:ln>
          <a:effectLst/>
        </p:spPr>
        <p:txBody>
          <a:bodyPr wrap="square">
            <a:spAutoFit/>
          </a:bodyPr>
          <a:lstStyle>
            <a:lvl1pPr marL="290513" indent="-290513">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fontAlgn="base">
              <a:spcBef>
                <a:spcPct val="0"/>
              </a:spcBef>
              <a:spcAft>
                <a:spcPct val="0"/>
              </a:spcAft>
              <a:defRPr sz="2400">
                <a:solidFill>
                  <a:schemeClr val="tx1"/>
                </a:solidFill>
                <a:latin typeface="Times New Roman" panose="02020603050405020304" pitchFamily="18" charset="0"/>
              </a:defRPr>
            </a:lvl6pPr>
            <a:lvl7pPr fontAlgn="base">
              <a:spcBef>
                <a:spcPct val="0"/>
              </a:spcBef>
              <a:spcAft>
                <a:spcPct val="0"/>
              </a:spcAft>
              <a:defRPr sz="2400">
                <a:solidFill>
                  <a:schemeClr val="tx1"/>
                </a:solidFill>
                <a:latin typeface="Times New Roman" panose="02020603050405020304" pitchFamily="18" charset="0"/>
              </a:defRPr>
            </a:lvl7pPr>
            <a:lvl8pPr fontAlgn="base">
              <a:spcBef>
                <a:spcPct val="0"/>
              </a:spcBef>
              <a:spcAft>
                <a:spcPct val="0"/>
              </a:spcAft>
              <a:defRPr sz="2400">
                <a:solidFill>
                  <a:schemeClr val="tx1"/>
                </a:solidFill>
                <a:latin typeface="Times New Roman" panose="02020603050405020304" pitchFamily="18" charset="0"/>
              </a:defRPr>
            </a:lvl8pPr>
            <a:lvl9pPr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Tx/>
              <a:buChar char="•"/>
            </a:pPr>
            <a:r>
              <a:rPr lang="en-US" sz="3200" dirty="0"/>
              <a:t>The moving average model uses the last  </a:t>
            </a:r>
            <a:r>
              <a:rPr lang="en-US" sz="3200" i="1" dirty="0"/>
              <a:t>t</a:t>
            </a:r>
            <a:r>
              <a:rPr lang="en-US" sz="3200" dirty="0"/>
              <a:t>  periods in order to predict demand in period  </a:t>
            </a:r>
            <a:r>
              <a:rPr lang="en-US" sz="3200" i="1" dirty="0"/>
              <a:t>t+</a:t>
            </a:r>
            <a:r>
              <a:rPr lang="en-US" sz="3200" dirty="0"/>
              <a:t>1.</a:t>
            </a:r>
          </a:p>
          <a:p>
            <a:pPr>
              <a:spcBef>
                <a:spcPct val="50000"/>
              </a:spcBef>
              <a:buFontTx/>
              <a:buChar char="•"/>
            </a:pPr>
            <a:r>
              <a:rPr lang="en-US" sz="3200" dirty="0"/>
              <a:t>There can be two types of moving average models: simple moving average and weighted moving average</a:t>
            </a:r>
          </a:p>
          <a:p>
            <a:pPr>
              <a:spcBef>
                <a:spcPct val="50000"/>
              </a:spcBef>
              <a:buFontTx/>
              <a:buChar char="•"/>
            </a:pPr>
            <a:r>
              <a:rPr lang="en-US" sz="3200" dirty="0"/>
              <a:t>The moving average model assumption is that the most accurate prediction of future demand is a simple (linear) combination of past demand.</a:t>
            </a:r>
          </a:p>
        </p:txBody>
      </p:sp>
    </p:spTree>
    <p:extLst>
      <p:ext uri="{BB962C8B-B14F-4D97-AF65-F5344CB8AC3E}">
        <p14:creationId xmlns:p14="http://schemas.microsoft.com/office/powerpoint/2010/main" val="1999809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74" y="914400"/>
            <a:ext cx="10363826" cy="4876799"/>
          </a:xfrm>
        </p:spPr>
        <p:txBody>
          <a:bodyPr>
            <a:normAutofit/>
          </a:bodyPr>
          <a:lstStyle/>
          <a:p>
            <a:pPr algn="just"/>
            <a:r>
              <a:rPr lang="en-US" dirty="0">
                <a:latin typeface="Garamond" panose="02020404030301010803" pitchFamily="18" charset="0"/>
                <a:cs typeface="Times New Roman" panose="02020603050405020304" pitchFamily="18" charset="0"/>
              </a:rPr>
              <a:t>appreciate the motivational and </a:t>
            </a:r>
            <a:r>
              <a:rPr lang="en-US" dirty="0" smtClean="0">
                <a:latin typeface="Garamond" panose="02020404030301010803" pitchFamily="18" charset="0"/>
                <a:cs typeface="Times New Roman" panose="02020603050405020304" pitchFamily="18" charset="0"/>
              </a:rPr>
              <a:t>behavioral </a:t>
            </a:r>
            <a:r>
              <a:rPr lang="en-US" dirty="0">
                <a:latin typeface="Garamond" panose="02020404030301010803" pitchFamily="18" charset="0"/>
                <a:cs typeface="Times New Roman" panose="02020603050405020304" pitchFamily="18" charset="0"/>
              </a:rPr>
              <a:t>aspects</a:t>
            </a:r>
            <a:br>
              <a:rPr lang="en-US" dirty="0">
                <a:latin typeface="Garamond" panose="02020404030301010803" pitchFamily="18" charset="0"/>
                <a:cs typeface="Times New Roman" panose="02020603050405020304" pitchFamily="18" charset="0"/>
              </a:rPr>
            </a:br>
            <a:r>
              <a:rPr lang="en-US" dirty="0">
                <a:latin typeface="Garamond" panose="02020404030301010803" pitchFamily="18" charset="0"/>
                <a:cs typeface="Times New Roman" panose="02020603050405020304" pitchFamily="18" charset="0"/>
              </a:rPr>
              <a:t>of </a:t>
            </a:r>
            <a:r>
              <a:rPr lang="en-US" dirty="0" smtClean="0">
                <a:latin typeface="Garamond" panose="02020404030301010803" pitchFamily="18" charset="0"/>
                <a:cs typeface="Times New Roman" panose="02020603050405020304" pitchFamily="18" charset="0"/>
              </a:rPr>
              <a:t>budgeting</a:t>
            </a:r>
          </a:p>
          <a:p>
            <a:pPr algn="just"/>
            <a:r>
              <a:rPr lang="en-US" dirty="0" smtClean="0">
                <a:latin typeface="Garamond" panose="02020404030301010803" pitchFamily="18" charset="0"/>
                <a:cs typeface="Times New Roman" panose="02020603050405020304" pitchFamily="18" charset="0"/>
              </a:rPr>
              <a:t>explain </a:t>
            </a:r>
            <a:r>
              <a:rPr lang="en-US" dirty="0">
                <a:latin typeface="Garamond" panose="02020404030301010803" pitchFamily="18" charset="0"/>
                <a:cs typeface="Times New Roman" panose="02020603050405020304" pitchFamily="18" charset="0"/>
              </a:rPr>
              <a:t>the preparation of budgets for control purposes</a:t>
            </a:r>
            <a:br>
              <a:rPr lang="en-US" dirty="0">
                <a:latin typeface="Garamond" panose="02020404030301010803" pitchFamily="18" charset="0"/>
                <a:cs typeface="Times New Roman" panose="02020603050405020304" pitchFamily="18" charset="0"/>
              </a:rPr>
            </a:br>
            <a:r>
              <a:rPr lang="en-US" dirty="0">
                <a:latin typeface="Garamond" panose="02020404030301010803" pitchFamily="18" charset="0"/>
                <a:cs typeface="Times New Roman" panose="02020603050405020304" pitchFamily="18" charset="0"/>
              </a:rPr>
              <a:t>and how performance against budget may be evaluated</a:t>
            </a:r>
            <a:br>
              <a:rPr lang="en-US" dirty="0">
                <a:latin typeface="Garamond" panose="02020404030301010803" pitchFamily="18" charset="0"/>
                <a:cs typeface="Times New Roman" panose="02020603050405020304" pitchFamily="18" charset="0"/>
              </a:rPr>
            </a:br>
            <a:endParaRPr lang="en-US" dirty="0" smtClean="0">
              <a:latin typeface="Garamond" panose="02020404030301010803" pitchFamily="18" charset="0"/>
              <a:cs typeface="Times New Roman" panose="02020603050405020304" pitchFamily="18" charset="0"/>
            </a:endParaRPr>
          </a:p>
          <a:p>
            <a:pPr algn="just"/>
            <a:r>
              <a:rPr lang="en-GB" dirty="0" smtClean="0">
                <a:latin typeface="Garamond" panose="02020404030301010803" pitchFamily="18" charset="0"/>
                <a:cs typeface="Times New Roman" panose="02020603050405020304" pitchFamily="18" charset="0"/>
              </a:rPr>
              <a:t>identify </a:t>
            </a:r>
            <a:r>
              <a:rPr lang="en-GB" dirty="0">
                <a:latin typeface="Garamond" panose="02020404030301010803" pitchFamily="18" charset="0"/>
                <a:cs typeface="Times New Roman" panose="02020603050405020304" pitchFamily="18" charset="0"/>
              </a:rPr>
              <a:t>the potential problems that may be encountered during budget </a:t>
            </a:r>
            <a:r>
              <a:rPr lang="en-GB" dirty="0" smtClean="0">
                <a:latin typeface="Garamond" panose="02020404030301010803" pitchFamily="18" charset="0"/>
                <a:cs typeface="Times New Roman" panose="02020603050405020304" pitchFamily="18" charset="0"/>
              </a:rPr>
              <a:t>preparation</a:t>
            </a:r>
          </a:p>
          <a:p>
            <a:pPr algn="just"/>
            <a:r>
              <a:rPr lang="en-GB" dirty="0" smtClean="0">
                <a:latin typeface="Garamond" panose="02020404030301010803" pitchFamily="18" charset="0"/>
                <a:cs typeface="Times New Roman" panose="02020603050405020304" pitchFamily="18" charset="0"/>
              </a:rPr>
              <a:t>Define the purpose of pro forma income statement, a pro forma statement of financial position and pro forma cash flow statements and understand the relationship among these statements and budgets.</a:t>
            </a:r>
            <a:endParaRPr lang="en-US" dirty="0"/>
          </a:p>
        </p:txBody>
      </p:sp>
    </p:spTree>
    <p:extLst>
      <p:ext uri="{BB962C8B-B14F-4D97-AF65-F5344CB8AC3E}">
        <p14:creationId xmlns:p14="http://schemas.microsoft.com/office/powerpoint/2010/main" val="3245459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spcBef>
                <a:spcPct val="75000"/>
              </a:spcBef>
            </a:pPr>
            <a:r>
              <a:rPr lang="en-US" b="1" dirty="0" smtClean="0"/>
              <a:t>Moving Average: </a:t>
            </a:r>
            <a:r>
              <a:rPr lang="en-US" dirty="0" smtClean="0"/>
              <a:t>Average of most recent data value of a given time period. Example -</a:t>
            </a:r>
            <a:r>
              <a:rPr lang="en-US" dirty="0" err="1" smtClean="0"/>
              <a:t>Jmart</a:t>
            </a:r>
            <a:r>
              <a:rPr lang="en-US" dirty="0" smtClean="0"/>
              <a:t> has sales of 160 million, 168 million and 176 million in the 3 most recent quarters. Moving Average?</a:t>
            </a:r>
          </a:p>
          <a:p>
            <a:pPr>
              <a:spcBef>
                <a:spcPct val="75000"/>
              </a:spcBef>
            </a:pPr>
            <a:r>
              <a:rPr lang="en-US" b="1" dirty="0" smtClean="0"/>
              <a:t>Weighted Moving Average: </a:t>
            </a:r>
            <a:r>
              <a:rPr lang="en-US" dirty="0" smtClean="0"/>
              <a:t>This method assumes that the most recent data has more power of prediction than data that came before. So more weight is given to the most recent data. Example- assume weight .5 , .3 and .2 assign for the above three quarters starting from the last quarter. Weighted Moving Average ?</a:t>
            </a:r>
          </a:p>
          <a:p>
            <a:pPr>
              <a:spcBef>
                <a:spcPct val="75000"/>
              </a:spcBef>
            </a:pPr>
            <a:endParaRPr lang="en-US" b="1" dirty="0" smtClean="0"/>
          </a:p>
        </p:txBody>
      </p:sp>
    </p:spTree>
    <p:extLst>
      <p:ext uri="{BB962C8B-B14F-4D97-AF65-F5344CB8AC3E}">
        <p14:creationId xmlns:p14="http://schemas.microsoft.com/office/powerpoint/2010/main" val="40995703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0703"/>
            <a:ext cx="10515600" cy="5806260"/>
          </a:xfrm>
        </p:spPr>
        <p:txBody>
          <a:bodyPr>
            <a:normAutofit/>
          </a:bodyPr>
          <a:lstStyle/>
          <a:p>
            <a:r>
              <a:rPr lang="en-US" b="1" dirty="0" smtClean="0"/>
              <a:t>Exponential Smoothing: </a:t>
            </a:r>
            <a:r>
              <a:rPr lang="en-US" dirty="0" smtClean="0"/>
              <a:t>Uses  a weighted average of past time series, selecting only one weight- that of the most recent data. The weights for the other data values are automatically computed, getting smaller as the time period moves further into the past. </a:t>
            </a:r>
          </a:p>
          <a:p>
            <a:endParaRPr lang="en-US" dirty="0" smtClean="0"/>
          </a:p>
          <a:p>
            <a:endParaRPr lang="en-US" dirty="0"/>
          </a:p>
          <a:p>
            <a:r>
              <a:rPr lang="en-US" dirty="0" smtClean="0"/>
              <a:t>t is the current time period, Ft+1 is the forecast  for the t+1, </a:t>
            </a:r>
            <a:r>
              <a:rPr lang="en-US" dirty="0" err="1" smtClean="0"/>
              <a:t>Yt</a:t>
            </a:r>
            <a:r>
              <a:rPr lang="en-US" dirty="0" smtClean="0"/>
              <a:t> is the actual value of time , Ft is the forecast for period t and a is the smoothing constant.</a:t>
            </a:r>
          </a:p>
          <a:p>
            <a:r>
              <a:rPr lang="en-US" dirty="0" smtClean="0"/>
              <a:t>Example- a =.2, Y=180 and F=150 Find F+1</a:t>
            </a:r>
          </a:p>
          <a:p>
            <a:r>
              <a:rPr lang="en-US" b="1" dirty="0" smtClean="0"/>
              <a:t>Good technique when time series is stable. Smoothing constant should be modified constantly.</a:t>
            </a:r>
            <a:endParaRPr lang="en-US" b="1" dirty="0"/>
          </a:p>
        </p:txBody>
      </p:sp>
      <p:pic>
        <p:nvPicPr>
          <p:cNvPr id="4" name="Picture 3"/>
          <p:cNvPicPr>
            <a:picLocks noChangeAspect="1"/>
          </p:cNvPicPr>
          <p:nvPr/>
        </p:nvPicPr>
        <p:blipFill>
          <a:blip r:embed="rId2"/>
          <a:stretch>
            <a:fillRect/>
          </a:stretch>
        </p:blipFill>
        <p:spPr>
          <a:xfrm>
            <a:off x="1287056" y="1980938"/>
            <a:ext cx="8393855" cy="1083537"/>
          </a:xfrm>
          <a:prstGeom prst="rect">
            <a:avLst/>
          </a:prstGeom>
        </p:spPr>
      </p:pic>
    </p:spTree>
    <p:extLst>
      <p:ext uri="{BB962C8B-B14F-4D97-AF65-F5344CB8AC3E}">
        <p14:creationId xmlns:p14="http://schemas.microsoft.com/office/powerpoint/2010/main" val="34407198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2551"/>
            <a:ext cx="10515600" cy="5534412"/>
          </a:xfrm>
        </p:spPr>
        <p:txBody>
          <a:bodyPr>
            <a:noAutofit/>
          </a:bodyPr>
          <a:lstStyle/>
          <a:p>
            <a:pPr>
              <a:spcBef>
                <a:spcPct val="75000"/>
              </a:spcBef>
            </a:pPr>
            <a:r>
              <a:rPr lang="en-US" sz="3600" b="1" dirty="0" smtClean="0"/>
              <a:t>Sensitivity Analysis: </a:t>
            </a:r>
            <a:r>
              <a:rPr lang="en-US" sz="3600" dirty="0" smtClean="0"/>
              <a:t>Decision makers use sensitivity analysis to help decide what changes in a given situation are most likely to produce a particular outcome. This can be used to check the impact of qualitative or subjective state of nature on quantitative outcome. </a:t>
            </a:r>
          </a:p>
          <a:p>
            <a:pPr>
              <a:spcBef>
                <a:spcPct val="75000"/>
              </a:spcBef>
            </a:pPr>
            <a:r>
              <a:rPr lang="en-US" sz="3600" b="1" dirty="0" smtClean="0"/>
              <a:t>Regression Analysis</a:t>
            </a:r>
            <a:r>
              <a:rPr lang="en-US" sz="3600" dirty="0" smtClean="0"/>
              <a:t>: A statistical method used to determine the impact of one/more variables on another variable. </a:t>
            </a:r>
            <a:r>
              <a:rPr lang="en-US" sz="3600" b="1" dirty="0" smtClean="0"/>
              <a:t>RA is used by </a:t>
            </a:r>
            <a:r>
              <a:rPr lang="en-US" sz="3600" b="1" dirty="0" err="1" smtClean="0"/>
              <a:t>Mgt</a:t>
            </a:r>
            <a:r>
              <a:rPr lang="en-US" sz="3600" b="1" dirty="0" smtClean="0"/>
              <a:t> Accountants to </a:t>
            </a:r>
            <a:r>
              <a:rPr lang="en-US" sz="3600" b="1" dirty="0" err="1" smtClean="0"/>
              <a:t>analyse</a:t>
            </a:r>
            <a:r>
              <a:rPr lang="en-US" sz="3600" b="1" dirty="0" smtClean="0"/>
              <a:t> cost behavior, forecast future </a:t>
            </a:r>
            <a:r>
              <a:rPr lang="en-US" sz="3600" b="1" dirty="0" err="1" smtClean="0"/>
              <a:t>evets</a:t>
            </a:r>
            <a:r>
              <a:rPr lang="en-US" sz="3600" b="1" dirty="0" smtClean="0"/>
              <a:t> such as sales levels.</a:t>
            </a:r>
          </a:p>
          <a:p>
            <a:endParaRPr lang="en-US" sz="3600" dirty="0" smtClean="0"/>
          </a:p>
          <a:p>
            <a:endParaRPr lang="en-US" sz="3600" dirty="0"/>
          </a:p>
        </p:txBody>
      </p:sp>
    </p:spTree>
    <p:extLst>
      <p:ext uri="{BB962C8B-B14F-4D97-AF65-F5344CB8AC3E}">
        <p14:creationId xmlns:p14="http://schemas.microsoft.com/office/powerpoint/2010/main" val="35225267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1828800" y="533400"/>
            <a:ext cx="84582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400" dirty="0"/>
              <a:t>How should we pick our forecasting model?</a:t>
            </a:r>
          </a:p>
        </p:txBody>
      </p:sp>
      <p:sp>
        <p:nvSpPr>
          <p:cNvPr id="69635" name="Text Box 3"/>
          <p:cNvSpPr txBox="1">
            <a:spLocks noChangeArrowheads="1"/>
          </p:cNvSpPr>
          <p:nvPr/>
        </p:nvSpPr>
        <p:spPr bwMode="auto">
          <a:xfrm>
            <a:off x="2362200" y="2144714"/>
            <a:ext cx="7572632" cy="2800767"/>
          </a:xfrm>
          <a:prstGeom prst="rect">
            <a:avLst/>
          </a:prstGeom>
          <a:noFill/>
          <a:ln>
            <a:noFill/>
          </a:ln>
          <a:effectLst/>
        </p:spPr>
        <p:txBody>
          <a:bodyPr wrap="square">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a:spcBef>
                <a:spcPct val="50000"/>
              </a:spcBef>
              <a:buFontTx/>
              <a:buAutoNum type="arabicPeriod"/>
            </a:pPr>
            <a:r>
              <a:rPr lang="en-US" sz="3200" dirty="0"/>
              <a:t>Data availability</a:t>
            </a:r>
          </a:p>
          <a:p>
            <a:pPr>
              <a:spcBef>
                <a:spcPct val="50000"/>
              </a:spcBef>
              <a:buFontTx/>
              <a:buAutoNum type="arabicPeriod"/>
            </a:pPr>
            <a:r>
              <a:rPr lang="en-US" sz="3200" dirty="0"/>
              <a:t>Time horizon for the forecast</a:t>
            </a:r>
          </a:p>
          <a:p>
            <a:pPr>
              <a:spcBef>
                <a:spcPct val="50000"/>
              </a:spcBef>
              <a:buFontTx/>
              <a:buAutoNum type="arabicPeriod"/>
            </a:pPr>
            <a:r>
              <a:rPr lang="en-US" sz="3200" dirty="0"/>
              <a:t>Required accuracy</a:t>
            </a:r>
          </a:p>
          <a:p>
            <a:pPr>
              <a:spcBef>
                <a:spcPct val="50000"/>
              </a:spcBef>
              <a:buFontTx/>
              <a:buAutoNum type="arabicPeriod"/>
            </a:pPr>
            <a:r>
              <a:rPr lang="en-US" sz="3200" dirty="0"/>
              <a:t>Required Resources</a:t>
            </a:r>
          </a:p>
        </p:txBody>
      </p:sp>
    </p:spTree>
    <p:extLst>
      <p:ext uri="{BB962C8B-B14F-4D97-AF65-F5344CB8AC3E}">
        <p14:creationId xmlns:p14="http://schemas.microsoft.com/office/powerpoint/2010/main" val="28444929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45958"/>
          </a:xfrm>
        </p:spPr>
        <p:txBody>
          <a:bodyPr/>
          <a:lstStyle/>
          <a:p>
            <a:r>
              <a:rPr lang="en-US" dirty="0" smtClean="0"/>
              <a:t>Budget Methodologies</a:t>
            </a:r>
            <a:endParaRPr lang="en-US" dirty="0"/>
          </a:p>
        </p:txBody>
      </p:sp>
      <p:sp>
        <p:nvSpPr>
          <p:cNvPr id="3" name="Content Placeholder 2"/>
          <p:cNvSpPr>
            <a:spLocks noGrp="1"/>
          </p:cNvSpPr>
          <p:nvPr>
            <p:ph idx="1"/>
          </p:nvPr>
        </p:nvSpPr>
        <p:spPr>
          <a:xfrm>
            <a:off x="838200" y="745960"/>
            <a:ext cx="10515600" cy="5871408"/>
          </a:xfrm>
        </p:spPr>
        <p:txBody>
          <a:bodyPr>
            <a:normAutofit lnSpcReduction="10000"/>
          </a:bodyPr>
          <a:lstStyle/>
          <a:p>
            <a:pPr algn="just"/>
            <a:r>
              <a:rPr lang="en-US" b="1" dirty="0" smtClean="0"/>
              <a:t>To use its budget as an effective planning and management tool, a company must choose and budget methodology that supports and reinforces its management approach</a:t>
            </a:r>
            <a:r>
              <a:rPr lang="en-US" dirty="0" smtClean="0"/>
              <a:t>. </a:t>
            </a:r>
          </a:p>
          <a:p>
            <a:pPr algn="just"/>
            <a:r>
              <a:rPr lang="en-US" dirty="0" smtClean="0"/>
              <a:t>Depending on type of business, organizational structure, complexity of operations and management philosophy a company choose different approaches in formulating its master budget.</a:t>
            </a:r>
          </a:p>
          <a:p>
            <a:pPr algn="just"/>
            <a:r>
              <a:rPr lang="en-US" b="1" dirty="0" smtClean="0"/>
              <a:t>Project Budgeting</a:t>
            </a:r>
            <a:r>
              <a:rPr lang="en-US" dirty="0" smtClean="0"/>
              <a:t>: Used for creating a budget for specific projects rather than for an entire company</a:t>
            </a:r>
          </a:p>
          <a:p>
            <a:pPr algn="just"/>
            <a:r>
              <a:rPr lang="en-US" b="1" dirty="0" smtClean="0"/>
              <a:t>Activity based budgeting</a:t>
            </a:r>
            <a:r>
              <a:rPr lang="en-US" dirty="0" smtClean="0"/>
              <a:t>: focuses on classifying costs based on activities rather than based on departments or products.</a:t>
            </a:r>
          </a:p>
          <a:p>
            <a:pPr algn="just"/>
            <a:r>
              <a:rPr lang="en-US" b="1" dirty="0" smtClean="0"/>
              <a:t>Incremental budgeting</a:t>
            </a:r>
            <a:r>
              <a:rPr lang="en-US" dirty="0" smtClean="0"/>
              <a:t>: starts with the prior year budget and produces increments into the future based upon the prior year’s results and coming year’s expectations</a:t>
            </a:r>
            <a:r>
              <a:rPr lang="en-US" b="1" dirty="0" smtClean="0"/>
              <a:t>.(Opposite of the zero based budget.)</a:t>
            </a:r>
          </a:p>
          <a:p>
            <a:pPr algn="just"/>
            <a:endParaRPr lang="en-US" dirty="0"/>
          </a:p>
        </p:txBody>
      </p:sp>
    </p:spTree>
    <p:extLst>
      <p:ext uri="{BB962C8B-B14F-4D97-AF65-F5344CB8AC3E}">
        <p14:creationId xmlns:p14="http://schemas.microsoft.com/office/powerpoint/2010/main" val="40470787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1947" y="0"/>
            <a:ext cx="10515600" cy="5623510"/>
          </a:xfrm>
        </p:spPr>
        <p:txBody>
          <a:bodyPr>
            <a:noAutofit/>
          </a:bodyPr>
          <a:lstStyle/>
          <a:p>
            <a:pPr algn="just"/>
            <a:r>
              <a:rPr lang="en-US" sz="3600" b="1" dirty="0" smtClean="0"/>
              <a:t>Zero based budgeting</a:t>
            </a:r>
            <a:r>
              <a:rPr lang="en-US" sz="3600" dirty="0" smtClean="0"/>
              <a:t>: Starts each new budgeting cycle from scratch as though the budgets are prepared for the first time.</a:t>
            </a:r>
          </a:p>
          <a:p>
            <a:pPr algn="just"/>
            <a:r>
              <a:rPr lang="en-US" sz="3600" b="1" dirty="0" smtClean="0"/>
              <a:t>Continuous budgeting</a:t>
            </a:r>
            <a:r>
              <a:rPr lang="en-US" sz="3600" dirty="0" smtClean="0"/>
              <a:t>: Allows the budget to be continually updated by removing information for the period just ended </a:t>
            </a:r>
            <a:r>
              <a:rPr lang="en-US" sz="3600" b="1" dirty="0" smtClean="0"/>
              <a:t>(April this year) </a:t>
            </a:r>
            <a:r>
              <a:rPr lang="en-US" sz="3600" dirty="0" smtClean="0"/>
              <a:t>and adding estimated data for the same period next year</a:t>
            </a:r>
            <a:r>
              <a:rPr lang="en-US" sz="3600" b="1" dirty="0" smtClean="0"/>
              <a:t>.(April next year)</a:t>
            </a:r>
          </a:p>
          <a:p>
            <a:pPr algn="just"/>
            <a:r>
              <a:rPr lang="en-US" sz="3600" b="1" dirty="0" smtClean="0"/>
              <a:t>Flexible budgeting: </a:t>
            </a:r>
            <a:r>
              <a:rPr lang="en-US" sz="3600" dirty="0" smtClean="0"/>
              <a:t>serves as a control mechanism that evaluates the performance of managers by comparing actual revenue and expenses to the budgeted amount for the actual activities. </a:t>
            </a:r>
            <a:r>
              <a:rPr lang="en-US" sz="3600" b="1" dirty="0" smtClean="0"/>
              <a:t>Most Business use FB</a:t>
            </a:r>
          </a:p>
        </p:txBody>
      </p:sp>
    </p:spTree>
    <p:extLst>
      <p:ext uri="{BB962C8B-B14F-4D97-AF65-F5344CB8AC3E}">
        <p14:creationId xmlns:p14="http://schemas.microsoft.com/office/powerpoint/2010/main" val="1624805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Introduction</a:t>
            </a:r>
          </a:p>
          <a:p>
            <a:r>
              <a:rPr lang="en-US" dirty="0" smtClean="0"/>
              <a:t>Budgeting concepts</a:t>
            </a:r>
          </a:p>
          <a:p>
            <a:r>
              <a:rPr lang="en-US" dirty="0" smtClean="0"/>
              <a:t>Forecasting techniques</a:t>
            </a:r>
          </a:p>
          <a:p>
            <a:r>
              <a:rPr lang="en-US" dirty="0" smtClean="0"/>
              <a:t>Budget methodologies</a:t>
            </a:r>
          </a:p>
          <a:p>
            <a:r>
              <a:rPr lang="en-US" dirty="0" smtClean="0"/>
              <a:t>Annual profit plan and supporting schedules</a:t>
            </a:r>
          </a:p>
          <a:p>
            <a:r>
              <a:rPr lang="en-US" dirty="0" smtClean="0"/>
              <a:t>Top level planning and analysis</a:t>
            </a:r>
          </a:p>
          <a:p>
            <a:endParaRPr lang="en-US" dirty="0"/>
          </a:p>
        </p:txBody>
      </p:sp>
    </p:spTree>
    <p:extLst>
      <p:ext uri="{BB962C8B-B14F-4D97-AF65-F5344CB8AC3E}">
        <p14:creationId xmlns:p14="http://schemas.microsoft.com/office/powerpoint/2010/main" val="131152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Introduction</a:t>
            </a:r>
            <a:endParaRPr lang="en-US" sz="5400" b="1" dirty="0"/>
          </a:p>
        </p:txBody>
      </p:sp>
      <p:sp>
        <p:nvSpPr>
          <p:cNvPr id="3" name="Content Placeholder 2"/>
          <p:cNvSpPr>
            <a:spLocks noGrp="1"/>
          </p:cNvSpPr>
          <p:nvPr>
            <p:ph idx="1"/>
          </p:nvPr>
        </p:nvSpPr>
        <p:spPr/>
        <p:txBody>
          <a:bodyPr>
            <a:normAutofit/>
          </a:bodyPr>
          <a:lstStyle/>
          <a:p>
            <a:pPr marL="0" indent="0">
              <a:buNone/>
            </a:pPr>
            <a:r>
              <a:rPr lang="en-US" sz="4800" dirty="0"/>
              <a:t>How do some companies become great successes while others struggle</a:t>
            </a:r>
            <a:r>
              <a:rPr lang="en-US" sz="4800" dirty="0" smtClean="0"/>
              <a:t>?</a:t>
            </a:r>
          </a:p>
          <a:p>
            <a:pPr marL="0" indent="0">
              <a:buNone/>
            </a:pPr>
            <a:endParaRPr lang="en-US" sz="4800" dirty="0" smtClean="0"/>
          </a:p>
          <a:p>
            <a:pPr marL="0" indent="0">
              <a:buNone/>
            </a:pPr>
            <a:r>
              <a:rPr lang="en-US" sz="4800" dirty="0" smtClean="0"/>
              <a:t>Why budget?</a:t>
            </a:r>
            <a:endParaRPr lang="en-US" sz="4800" dirty="0"/>
          </a:p>
          <a:p>
            <a:endParaRPr lang="en-US" sz="4800" dirty="0"/>
          </a:p>
        </p:txBody>
      </p:sp>
    </p:spTree>
    <p:extLst>
      <p:ext uri="{BB962C8B-B14F-4D97-AF65-F5344CB8AC3E}">
        <p14:creationId xmlns:p14="http://schemas.microsoft.com/office/powerpoint/2010/main" val="3243431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353822"/>
            <a:ext cx="10364451" cy="1596177"/>
          </a:xfrm>
        </p:spPr>
        <p:txBody>
          <a:bodyPr/>
          <a:lstStyle/>
          <a:p>
            <a:r>
              <a:rPr lang="en-US" dirty="0" smtClean="0"/>
              <a:t>Budgeting concepts</a:t>
            </a:r>
            <a:endParaRPr lang="en-US" dirty="0"/>
          </a:p>
        </p:txBody>
      </p:sp>
      <p:sp>
        <p:nvSpPr>
          <p:cNvPr id="3" name="Content Placeholder 2"/>
          <p:cNvSpPr>
            <a:spLocks noGrp="1"/>
          </p:cNvSpPr>
          <p:nvPr>
            <p:ph idx="1"/>
          </p:nvPr>
        </p:nvSpPr>
        <p:spPr>
          <a:xfrm>
            <a:off x="913774" y="1949999"/>
            <a:ext cx="10363826" cy="4619243"/>
          </a:xfrm>
        </p:spPr>
        <p:txBody>
          <a:bodyPr>
            <a:normAutofit fontScale="92500" lnSpcReduction="20000"/>
          </a:bodyPr>
          <a:lstStyle/>
          <a:p>
            <a:r>
              <a:rPr lang="en-US" dirty="0" smtClean="0"/>
              <a:t>Planning is the process of mapping out the organization’s future direction to attain desired goals.</a:t>
            </a:r>
          </a:p>
          <a:p>
            <a:r>
              <a:rPr lang="en-US" dirty="0" smtClean="0"/>
              <a:t>Strategy is the organization’s plan to match its strengths with the opportunities in the marketplace to accomplish its desired goals over the short and long term. </a:t>
            </a:r>
          </a:p>
          <a:p>
            <a:pPr lvl="0"/>
            <a:r>
              <a:rPr lang="en-US" dirty="0" smtClean="0"/>
              <a:t>Budget is an operational plan and a control tool for n entity that identifies the resources and commitments needed to satisfy the entity’s goals over a period.</a:t>
            </a:r>
          </a:p>
          <a:p>
            <a:pPr lvl="0"/>
            <a:r>
              <a:rPr lang="en-US" dirty="0" smtClean="0"/>
              <a:t> </a:t>
            </a:r>
            <a:r>
              <a:rPr lang="en-US" b="1" dirty="0"/>
              <a:t>The quantitative expression of a proposed plan of action by management for a specified period</a:t>
            </a:r>
          </a:p>
          <a:p>
            <a:endParaRPr lang="en-US" dirty="0" smtClean="0"/>
          </a:p>
          <a:p>
            <a:r>
              <a:rPr lang="en-US" b="1" dirty="0" smtClean="0"/>
              <a:t>Budgeting </a:t>
            </a:r>
            <a:r>
              <a:rPr lang="en-US" b="1" dirty="0"/>
              <a:t>Is essential part of the continuous planning for an organization in order to accomplish long-term goals</a:t>
            </a:r>
          </a:p>
          <a:p>
            <a:endParaRPr lang="en-US" dirty="0" smtClean="0"/>
          </a:p>
          <a:p>
            <a:endParaRPr lang="en-US" dirty="0"/>
          </a:p>
          <a:p>
            <a:endParaRPr lang="en-US" dirty="0"/>
          </a:p>
        </p:txBody>
      </p:sp>
    </p:spTree>
    <p:extLst>
      <p:ext uri="{BB962C8B-B14F-4D97-AF65-F5344CB8AC3E}">
        <p14:creationId xmlns:p14="http://schemas.microsoft.com/office/powerpoint/2010/main" val="1110800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just"/>
            <a:r>
              <a:rPr lang="en-US" dirty="0" smtClean="0"/>
              <a:t>Budgeting is the process of identifying, gathering, summarizing, and communicating financial and nonfinancial information about an organization's future activities</a:t>
            </a:r>
          </a:p>
          <a:p>
            <a:pPr algn="just"/>
            <a:r>
              <a:rPr lang="en-US" b="1" dirty="0" smtClean="0"/>
              <a:t>Budgetary control is a management process to help ensure that a budget is achieved by instituting a systematic budget approval process ,  by coordinating the efforts of all involved parties and operations, and by analyzing variances from the plan </a:t>
            </a:r>
            <a:endParaRPr lang="en-US" b="1" dirty="0"/>
          </a:p>
        </p:txBody>
      </p:sp>
    </p:spTree>
    <p:extLst>
      <p:ext uri="{BB962C8B-B14F-4D97-AF65-F5344CB8AC3E}">
        <p14:creationId xmlns:p14="http://schemas.microsoft.com/office/powerpoint/2010/main" val="2308977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planning, Budgetary planning and Operational planning</a:t>
            </a:r>
            <a:endParaRPr lang="en-US" dirty="0"/>
          </a:p>
        </p:txBody>
      </p:sp>
      <p:sp>
        <p:nvSpPr>
          <p:cNvPr id="3" name="Content Placeholder 2"/>
          <p:cNvSpPr>
            <a:spLocks noGrp="1"/>
          </p:cNvSpPr>
          <p:nvPr>
            <p:ph idx="1"/>
          </p:nvPr>
        </p:nvSpPr>
        <p:spPr/>
        <p:txBody>
          <a:bodyPr/>
          <a:lstStyle/>
          <a:p>
            <a:r>
              <a:rPr lang="en-US" dirty="0" smtClean="0"/>
              <a:t>Strategic planning: concerned with preparing long term action plans to attain the organization’s objectives by considering the changes at horizon.</a:t>
            </a:r>
          </a:p>
          <a:p>
            <a:r>
              <a:rPr lang="en-US" dirty="0" smtClean="0"/>
              <a:t> Budgetary planning: is mainly concerned with preparing the short to medium term plan.</a:t>
            </a:r>
          </a:p>
          <a:p>
            <a:r>
              <a:rPr lang="en-US" dirty="0" smtClean="0"/>
              <a:t>Operational planning: concerned with short term day to day planning process</a:t>
            </a:r>
            <a:endParaRPr lang="en-US" dirty="0"/>
          </a:p>
        </p:txBody>
      </p:sp>
    </p:spTree>
    <p:extLst>
      <p:ext uri="{BB962C8B-B14F-4D97-AF65-F5344CB8AC3E}">
        <p14:creationId xmlns:p14="http://schemas.microsoft.com/office/powerpoint/2010/main" val="37770555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112488"/>
            <a:ext cx="8153400" cy="990600"/>
          </a:xfrm>
        </p:spPr>
        <p:txBody>
          <a:bodyPr>
            <a:normAutofit fontScale="90000"/>
          </a:bodyPr>
          <a:lstStyle/>
          <a:p>
            <a:r>
              <a:rPr lang="en-US" dirty="0"/>
              <a:t>Exhibit 12-1—Strategy, Planning,</a:t>
            </a:r>
            <a:br>
              <a:rPr lang="en-US" dirty="0"/>
            </a:br>
            <a:r>
              <a:rPr lang="en-US" dirty="0"/>
              <a:t>and Budgets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52600" y="1103088"/>
            <a:ext cx="7800474" cy="2562962"/>
          </a:xfrm>
          <a:prstGeom prst="rect">
            <a:avLst/>
          </a:prstGeom>
        </p:spPr>
      </p:pic>
      <p:sp>
        <p:nvSpPr>
          <p:cNvPr id="5" name="Title 1"/>
          <p:cNvSpPr txBox="1">
            <a:spLocks/>
          </p:cNvSpPr>
          <p:nvPr/>
        </p:nvSpPr>
        <p:spPr>
          <a:xfrm>
            <a:off x="1399674" y="4403751"/>
            <a:ext cx="8153400" cy="9906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p>
        </p:txBody>
      </p:sp>
      <p:sp>
        <p:nvSpPr>
          <p:cNvPr id="3" name="Rectangle 2"/>
          <p:cNvSpPr/>
          <p:nvPr/>
        </p:nvSpPr>
        <p:spPr>
          <a:xfrm>
            <a:off x="1399674" y="4117078"/>
            <a:ext cx="10355179" cy="2554545"/>
          </a:xfrm>
          <a:prstGeom prst="rect">
            <a:avLst/>
          </a:prstGeom>
        </p:spPr>
        <p:txBody>
          <a:bodyPr wrap="square">
            <a:spAutoFit/>
          </a:bodyPr>
          <a:lstStyle/>
          <a:p>
            <a:r>
              <a:rPr lang="en-US" sz="3200" dirty="0"/>
              <a:t>Exhibit 12-1 shows that strategic plans are expressed through long-run budgets, and operating plans are expressed through short-run budgets. The exhibit shows arrows pointing backward as well as forward. The backward arrows show that budgets can lead to changes in plans and strategies.</a:t>
            </a:r>
          </a:p>
        </p:txBody>
      </p:sp>
    </p:spTree>
    <p:extLst>
      <p:ext uri="{BB962C8B-B14F-4D97-AF65-F5344CB8AC3E}">
        <p14:creationId xmlns:p14="http://schemas.microsoft.com/office/powerpoint/2010/main" val="3433269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3762</TotalTime>
  <Words>2212</Words>
  <Application>Microsoft Office PowerPoint</Application>
  <PresentationFormat>Widescreen</PresentationFormat>
  <Paragraphs>177</Paragraphs>
  <Slides>35</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Calibri Light</vt:lpstr>
      <vt:lpstr>Garamond</vt:lpstr>
      <vt:lpstr>Times New Roman</vt:lpstr>
      <vt:lpstr>Wingdings</vt:lpstr>
      <vt:lpstr>Office Theme</vt:lpstr>
      <vt:lpstr>Budgeting and Forecasting</vt:lpstr>
      <vt:lpstr>Learning outcome</vt:lpstr>
      <vt:lpstr>PowerPoint Presentation</vt:lpstr>
      <vt:lpstr>Outline</vt:lpstr>
      <vt:lpstr>Introduction</vt:lpstr>
      <vt:lpstr>Budgeting concepts</vt:lpstr>
      <vt:lpstr>PowerPoint Presentation</vt:lpstr>
      <vt:lpstr>Strategic planning, Budgetary planning and Operational planning</vt:lpstr>
      <vt:lpstr>Exhibit 12-1—Strategy, Planning, and Budgets</vt:lpstr>
      <vt:lpstr>Budgeting Cycle</vt:lpstr>
      <vt:lpstr>Budget Cycle</vt:lpstr>
      <vt:lpstr>Reasons for Budgeting</vt:lpstr>
      <vt:lpstr>Operations and Performance Goals</vt:lpstr>
      <vt:lpstr>Successful Budgeting</vt:lpstr>
      <vt:lpstr>Budget participants</vt:lpstr>
      <vt:lpstr>Challenges in Administering Budgets</vt:lpstr>
      <vt:lpstr>Resource Allocation</vt:lpstr>
      <vt:lpstr>PowerPoint Presentation</vt:lpstr>
      <vt:lpstr>Master Budget</vt:lpstr>
      <vt:lpstr>Preparation of a Master Budget for a Retail Organization</vt:lpstr>
      <vt:lpstr>Identification of Principle Budget Factor</vt:lpstr>
      <vt:lpstr>Forecasting Techniques</vt:lpstr>
      <vt:lpstr>PowerPoint Presentation</vt:lpstr>
      <vt:lpstr>What’s Forecasting All About?</vt:lpstr>
      <vt:lpstr>Some general characteristics of forecasts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Budget Methodologies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Budgeting and Forecasting</dc:title>
  <dc:creator>Admin</dc:creator>
  <cp:lastModifiedBy>MBA</cp:lastModifiedBy>
  <cp:revision>100</cp:revision>
  <dcterms:created xsi:type="dcterms:W3CDTF">2016-05-11T12:47:09Z</dcterms:created>
  <dcterms:modified xsi:type="dcterms:W3CDTF">2016-06-12T10:02:22Z</dcterms:modified>
</cp:coreProperties>
</file>